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64" r:id="rId2"/>
    <p:sldId id="359" r:id="rId3"/>
    <p:sldId id="409" r:id="rId4"/>
    <p:sldId id="366" r:id="rId5"/>
    <p:sldId id="403" r:id="rId6"/>
    <p:sldId id="369" r:id="rId7"/>
    <p:sldId id="392" r:id="rId8"/>
    <p:sldId id="370" r:id="rId9"/>
    <p:sldId id="393" r:id="rId10"/>
    <p:sldId id="371" r:id="rId11"/>
    <p:sldId id="372" r:id="rId12"/>
    <p:sldId id="398" r:id="rId13"/>
    <p:sldId id="375" r:id="rId14"/>
    <p:sldId id="376" r:id="rId15"/>
    <p:sldId id="377" r:id="rId16"/>
    <p:sldId id="378" r:id="rId17"/>
    <p:sldId id="379" r:id="rId18"/>
    <p:sldId id="380" r:id="rId19"/>
    <p:sldId id="381" r:id="rId20"/>
    <p:sldId id="382" r:id="rId21"/>
    <p:sldId id="383" r:id="rId22"/>
    <p:sldId id="384" r:id="rId23"/>
    <p:sldId id="385" r:id="rId24"/>
    <p:sldId id="404" r:id="rId25"/>
    <p:sldId id="405" r:id="rId26"/>
    <p:sldId id="395" r:id="rId27"/>
    <p:sldId id="386" r:id="rId28"/>
    <p:sldId id="387" r:id="rId29"/>
    <p:sldId id="389" r:id="rId30"/>
    <p:sldId id="391" r:id="rId31"/>
    <p:sldId id="402" r:id="rId32"/>
    <p:sldId id="407" r:id="rId33"/>
    <p:sldId id="363" r:id="rId34"/>
    <p:sldId id="328" r:id="rId35"/>
    <p:sldId id="271" r:id="rId36"/>
    <p:sldId id="401" r:id="rId37"/>
    <p:sldId id="406" r:id="rId38"/>
  </p:sldIdLst>
  <p:sldSz cx="12192000" cy="6858000"/>
  <p:notesSz cx="6797675" cy="9926638"/>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8F9DB"/>
    <a:srgbClr val="F8F8F8"/>
    <a:srgbClr val="FBF4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6" autoAdjust="0"/>
    <p:restoredTop sz="57604" autoAdjust="0"/>
  </p:normalViewPr>
  <p:slideViewPr>
    <p:cSldViewPr snapToGrid="0">
      <p:cViewPr varScale="1">
        <p:scale>
          <a:sx n="75" d="100"/>
          <a:sy n="75" d="100"/>
        </p:scale>
        <p:origin x="37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59A47F-9ADA-4171-86C8-41857EAD662D}" type="datetimeFigureOut">
              <a:rPr lang="zh-CN" altLang="en-US" smtClean="0"/>
              <a:t>2018/7/16</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405E7FD-3A07-4E8C-9F1E-2A3F955B1080}" type="slidenum">
              <a:rPr lang="zh-CN" altLang="en-US" smtClean="0"/>
              <a:t>‹#›</a:t>
            </a:fld>
            <a:endParaRPr lang="zh-CN" altLang="en-US"/>
          </a:p>
        </p:txBody>
      </p:sp>
    </p:spTree>
    <p:extLst>
      <p:ext uri="{BB962C8B-B14F-4D97-AF65-F5344CB8AC3E}">
        <p14:creationId xmlns:p14="http://schemas.microsoft.com/office/powerpoint/2010/main" val="157499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Hello, everyone. I am Liu Qian from Shandong University. Since</a:t>
            </a:r>
            <a:r>
              <a:rPr lang="en-US" altLang="zh-CN" baseline="0" dirty="0" smtClean="0"/>
              <a:t> the authors failed to get the visa, I will help them present their work: A personal privacy preserving framework: I let you know who can see what. </a:t>
            </a:r>
            <a:endParaRPr lang="zh-CN" altLang="en-US" dirty="0"/>
          </a:p>
        </p:txBody>
      </p:sp>
      <p:sp>
        <p:nvSpPr>
          <p:cNvPr id="4" name="灯片编号占位符 3"/>
          <p:cNvSpPr>
            <a:spLocks noGrp="1"/>
          </p:cNvSpPr>
          <p:nvPr>
            <p:ph type="sldNum" sz="quarter" idx="10"/>
          </p:nvPr>
        </p:nvSpPr>
        <p:spPr/>
        <p:txBody>
          <a:bodyPr/>
          <a:lstStyle/>
          <a:p>
            <a:fld id="{8405E7FD-3A07-4E8C-9F1E-2A3F955B1080}" type="slidenum">
              <a:rPr lang="zh-CN" altLang="en-US" smtClean="0"/>
              <a:t>1</a:t>
            </a:fld>
            <a:endParaRPr lang="zh-CN" altLang="en-US"/>
          </a:p>
        </p:txBody>
      </p:sp>
    </p:spTree>
    <p:extLst>
      <p:ext uri="{BB962C8B-B14F-4D97-AF65-F5344CB8AC3E}">
        <p14:creationId xmlns:p14="http://schemas.microsoft.com/office/powerpoint/2010/main" val="3629624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To address the aforementioned challenges, we present a novel scheme for boundary regulation, comprising of three components:  description, prediction, and prescription. </a:t>
            </a:r>
            <a:r>
              <a:rPr lang="en-US" altLang="zh-CN" sz="1200" b="1" dirty="0" smtClean="0">
                <a:solidFill>
                  <a:srgbClr val="000000"/>
                </a:solidFill>
              </a:rPr>
              <a:t>First, we build a comprehensive taxonomy of the personal aspects, collect a</a:t>
            </a:r>
            <a:br>
              <a:rPr lang="en-US" altLang="zh-CN" sz="1200" b="1" dirty="0" smtClean="0">
                <a:solidFill>
                  <a:srgbClr val="000000"/>
                </a:solidFill>
              </a:rPr>
            </a:br>
            <a:r>
              <a:rPr lang="en-US" altLang="zh-CN" sz="1200" b="1" dirty="0" smtClean="0">
                <a:solidFill>
                  <a:srgbClr val="000000"/>
                </a:solidFill>
              </a:rPr>
              <a:t>benchmark dataset and extract a rich set of privacy-oriented features from the UGCs. Second, we introduce a taxonomy-constrained model to detect the potential privacy leakage. Last, we suggest users with the possible actions according to the</a:t>
            </a:r>
            <a:br>
              <a:rPr lang="en-US" altLang="zh-CN" sz="1200" b="1" dirty="0" smtClean="0">
                <a:solidFill>
                  <a:srgbClr val="000000"/>
                </a:solidFill>
              </a:rPr>
            </a:br>
            <a:r>
              <a:rPr lang="en-US" altLang="zh-CN" sz="1200" b="1" dirty="0" smtClean="0">
                <a:solidFill>
                  <a:srgbClr val="000000"/>
                </a:solidFill>
              </a:rPr>
              <a:t>guidelines built via AMT</a:t>
            </a:r>
            <a:r>
              <a:rPr lang="en-US" altLang="zh-CN" sz="1200" dirty="0" smtClean="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Next, we will introduce each component in details</a:t>
            </a:r>
            <a:r>
              <a:rPr lang="en-US" altLang="zh-CN" sz="1200" b="0" i="0" kern="1200" baseline="0" dirty="0" smtClean="0">
                <a:solidFill>
                  <a:schemeClr val="tx1"/>
                </a:solidFill>
                <a:effectLst/>
                <a:latin typeface="+mn-lt"/>
                <a:ea typeface="+mn-ea"/>
                <a:cs typeface="+mn-cs"/>
              </a:rPr>
              <a:t> one by one</a:t>
            </a:r>
            <a:r>
              <a:rPr lang="en-US" altLang="zh-CN" sz="1200" b="0" i="0" kern="1200" dirty="0" smtClean="0">
                <a:solidFill>
                  <a:schemeClr val="tx1"/>
                </a:solidFill>
                <a:effectLst/>
                <a:latin typeface="+mn-lt"/>
                <a:ea typeface="+mn-ea"/>
                <a:cs typeface="+mn-cs"/>
              </a:rPr>
              <a:t>.</a:t>
            </a:r>
            <a:r>
              <a:rPr lang="en-US" altLang="zh-CN" sz="1200" b="0" i="0" kern="1200" baseline="0" dirty="0" smtClean="0">
                <a:solidFill>
                  <a:schemeClr val="tx1"/>
                </a:solidFill>
                <a:effectLst/>
                <a:latin typeface="+mn-lt"/>
                <a:ea typeface="+mn-ea"/>
                <a:cs typeface="+mn-cs"/>
              </a:rPr>
              <a:t> </a:t>
            </a:r>
            <a:r>
              <a:rPr lang="en-US" altLang="zh-CN" dirty="0" smtClean="0"/>
              <a:t/>
            </a:r>
            <a:br>
              <a:rPr lang="en-US" altLang="zh-CN" dirty="0" smtClean="0"/>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10</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05374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Caliskan</a:t>
            </a:r>
            <a:r>
              <a:rPr lang="en-US" altLang="zh-CN" dirty="0" smtClean="0"/>
              <a:t>-Islam et al.  2014, argues that the private information can fall under one or more of the following 9 categories. </a:t>
            </a:r>
            <a:r>
              <a:rPr lang="en-US" altLang="zh-CN" sz="1200" b="0" i="0" kern="1200" dirty="0" smtClean="0">
                <a:solidFill>
                  <a:schemeClr val="tx1"/>
                </a:solidFill>
                <a:effectLst/>
                <a:latin typeface="+mn-lt"/>
                <a:ea typeface="+mn-ea"/>
                <a:cs typeface="+mn-cs"/>
              </a:rPr>
              <a:t>These categories are relatively coarse-grained and hence fail to provide more detailed</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privacy leakage. In addition, they overlook the life milestones aspect of individuals, which can also be privacy related according to the</a:t>
            </a:r>
            <a:r>
              <a:rPr lang="en-US" altLang="zh-CN" sz="1200" b="0" i="0" kern="1200" baseline="0" dirty="0" smtClean="0">
                <a:solidFill>
                  <a:schemeClr val="tx1"/>
                </a:solidFill>
                <a:effectLst/>
                <a:latin typeface="+mn-lt"/>
                <a:ea typeface="+mn-ea"/>
                <a:cs typeface="+mn-cs"/>
              </a:rPr>
              <a:t> literature</a:t>
            </a:r>
            <a:r>
              <a:rPr lang="en-US" altLang="zh-CN" sz="1200" b="0" i="0" kern="1200" dirty="0" smtClean="0">
                <a:solidFill>
                  <a:schemeClr val="tx1"/>
                </a:solidFill>
                <a:effectLst/>
                <a:latin typeface="+mn-lt"/>
                <a:ea typeface="+mn-ea"/>
                <a:cs typeface="+mn-cs"/>
              </a:rPr>
              <a:t>. Therefore, in this work, by summarizing the literature,</a:t>
            </a:r>
            <a:r>
              <a:rPr lang="en-US" altLang="zh-CN" sz="1200" b="0" i="0" kern="1200" baseline="0" dirty="0" smtClean="0">
                <a:solidFill>
                  <a:schemeClr val="tx1"/>
                </a:solidFill>
                <a:effectLst/>
                <a:latin typeface="+mn-lt"/>
                <a:ea typeface="+mn-ea"/>
                <a:cs typeface="+mn-cs"/>
              </a:rPr>
              <a:t> we </a:t>
            </a:r>
            <a:r>
              <a:rPr lang="en-US" dirty="0" smtClean="0">
                <a:effectLst/>
              </a:rPr>
              <a:t>establish a comprehensive taxonomy to characterize users' personal aspects, which consists of 32 privacy-aware aspects under eight general groups.</a:t>
            </a:r>
            <a:r>
              <a:rPr lang="en-US" altLang="zh-CN" sz="1200" b="0" i="0" kern="1200" dirty="0" smtClean="0">
                <a:solidFill>
                  <a:schemeClr val="tx1"/>
                </a:solidFill>
                <a:effectLst/>
                <a:latin typeface="+mn-lt"/>
                <a:ea typeface="+mn-ea"/>
                <a:cs typeface="+mn-cs"/>
              </a:rPr>
              <a:t> These categories can be organized</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into eight groups, namely, </a:t>
            </a:r>
            <a:r>
              <a:rPr lang="en-US" altLang="zh-CN" sz="1200" b="0" i="1" kern="1200" dirty="0" smtClean="0">
                <a:solidFill>
                  <a:schemeClr val="tx1"/>
                </a:solidFill>
                <a:effectLst/>
                <a:latin typeface="+mn-lt"/>
                <a:ea typeface="+mn-ea"/>
                <a:cs typeface="+mn-cs"/>
              </a:rPr>
              <a:t>personal attributes</a:t>
            </a:r>
            <a:r>
              <a:rPr lang="en-US" altLang="zh-CN" sz="1200" b="0" i="0" kern="1200" dirty="0" smtClean="0">
                <a:solidFill>
                  <a:schemeClr val="tx1"/>
                </a:solidFill>
                <a:effectLst/>
                <a:latin typeface="+mn-lt"/>
                <a:ea typeface="+mn-ea"/>
                <a:cs typeface="+mn-cs"/>
              </a:rPr>
              <a:t>, </a:t>
            </a:r>
            <a:r>
              <a:rPr lang="en-US" altLang="zh-CN" sz="1200" b="0" i="1" kern="1200" dirty="0" smtClean="0">
                <a:solidFill>
                  <a:schemeClr val="tx1"/>
                </a:solidFill>
                <a:effectLst/>
                <a:latin typeface="+mn-lt"/>
                <a:ea typeface="+mn-ea"/>
                <a:cs typeface="+mn-cs"/>
              </a:rPr>
              <a:t>relationship</a:t>
            </a:r>
            <a:r>
              <a:rPr lang="en-US" altLang="zh-CN" sz="1200" b="0" i="0" kern="1200" dirty="0" smtClean="0">
                <a:solidFill>
                  <a:schemeClr val="tx1"/>
                </a:solidFill>
                <a:effectLst/>
                <a:latin typeface="+mn-lt"/>
                <a:ea typeface="+mn-ea"/>
                <a:cs typeface="+mn-cs"/>
              </a:rPr>
              <a:t>, </a:t>
            </a:r>
            <a:r>
              <a:rPr lang="en-US" altLang="zh-CN" sz="1200" b="0" i="1" kern="1200" dirty="0" smtClean="0">
                <a:solidFill>
                  <a:schemeClr val="tx1"/>
                </a:solidFill>
                <a:effectLst/>
                <a:latin typeface="+mn-lt"/>
                <a:ea typeface="+mn-ea"/>
                <a:cs typeface="+mn-cs"/>
              </a:rPr>
              <a:t>activities</a:t>
            </a:r>
            <a:r>
              <a:rPr lang="en-US" altLang="zh-CN" sz="1200" b="0" i="0" kern="1200" dirty="0" smtClean="0">
                <a:solidFill>
                  <a:schemeClr val="tx1"/>
                </a:solidFill>
                <a:effectLst/>
                <a:latin typeface="+mn-lt"/>
                <a:ea typeface="+mn-ea"/>
                <a:cs typeface="+mn-cs"/>
              </a:rPr>
              <a:t>, </a:t>
            </a:r>
            <a:r>
              <a:rPr lang="en-US" altLang="zh-CN" sz="1200" b="0" i="1" kern="1200" dirty="0" smtClean="0">
                <a:solidFill>
                  <a:schemeClr val="tx1"/>
                </a:solidFill>
                <a:effectLst/>
                <a:latin typeface="+mn-lt"/>
                <a:ea typeface="+mn-ea"/>
                <a:cs typeface="+mn-cs"/>
              </a:rPr>
              <a:t>location</a:t>
            </a:r>
            <a:r>
              <a:rPr lang="en-US" altLang="zh-CN" sz="1200" b="0" i="0" kern="1200" dirty="0" smtClean="0">
                <a:solidFill>
                  <a:schemeClr val="tx1"/>
                </a:solidFill>
                <a:effectLst/>
                <a:latin typeface="+mn-lt"/>
                <a:ea typeface="+mn-ea"/>
                <a:cs typeface="+mn-cs"/>
              </a:rPr>
              <a:t>, </a:t>
            </a:r>
            <a:r>
              <a:rPr lang="en-US" altLang="zh-CN" sz="1200" b="0" i="1" kern="1200" dirty="0" smtClean="0">
                <a:solidFill>
                  <a:schemeClr val="tx1"/>
                </a:solidFill>
                <a:effectLst/>
                <a:latin typeface="+mn-lt"/>
                <a:ea typeface="+mn-ea"/>
                <a:cs typeface="+mn-cs"/>
              </a:rPr>
              <a:t>emotion</a:t>
            </a:r>
            <a:r>
              <a:rPr lang="en-US" altLang="zh-CN" sz="1200" b="0" i="0" kern="1200" dirty="0" smtClean="0">
                <a:solidFill>
                  <a:schemeClr val="tx1"/>
                </a:solidFill>
                <a:effectLst/>
                <a:latin typeface="+mn-lt"/>
                <a:ea typeface="+mn-ea"/>
                <a:cs typeface="+mn-cs"/>
              </a:rPr>
              <a:t>, </a:t>
            </a:r>
            <a:r>
              <a:rPr lang="en-US" altLang="zh-CN" sz="1200" b="0" i="1" kern="1200" dirty="0" smtClean="0">
                <a:solidFill>
                  <a:schemeClr val="tx1"/>
                </a:solidFill>
                <a:effectLst/>
                <a:latin typeface="+mn-lt"/>
                <a:ea typeface="+mn-ea"/>
                <a:cs typeface="+mn-cs"/>
              </a:rPr>
              <a:t>healthcare</a:t>
            </a:r>
            <a:r>
              <a:rPr lang="en-US" altLang="zh-CN" sz="1200" b="0" i="0" kern="1200" dirty="0" smtClean="0">
                <a:solidFill>
                  <a:schemeClr val="tx1"/>
                </a:solidFill>
                <a:effectLst/>
                <a:latin typeface="+mn-lt"/>
                <a:ea typeface="+mn-ea"/>
                <a:cs typeface="+mn-cs"/>
              </a:rPr>
              <a:t>, </a:t>
            </a:r>
            <a:r>
              <a:rPr lang="en-US" altLang="zh-CN" sz="1200" b="0" i="1" kern="1200" dirty="0" smtClean="0">
                <a:solidFill>
                  <a:schemeClr val="tx1"/>
                </a:solidFill>
                <a:effectLst/>
                <a:latin typeface="+mn-lt"/>
                <a:ea typeface="+mn-ea"/>
                <a:cs typeface="+mn-cs"/>
              </a:rPr>
              <a:t>life milestones </a:t>
            </a:r>
            <a:r>
              <a:rPr lang="en-US" altLang="zh-CN" sz="1200" b="0" i="0" kern="1200" dirty="0" smtClean="0">
                <a:solidFill>
                  <a:schemeClr val="tx1"/>
                </a:solidFill>
                <a:effectLst/>
                <a:latin typeface="+mn-lt"/>
                <a:ea typeface="+mn-ea"/>
                <a:cs typeface="+mn-cs"/>
              </a:rPr>
              <a:t>and </a:t>
            </a:r>
            <a:r>
              <a:rPr lang="en-US" altLang="zh-CN" sz="1200" b="0" i="1" kern="1200" dirty="0" smtClean="0">
                <a:solidFill>
                  <a:schemeClr val="tx1"/>
                </a:solidFill>
                <a:effectLst/>
                <a:latin typeface="+mn-lt"/>
                <a:ea typeface="+mn-ea"/>
                <a:cs typeface="+mn-cs"/>
              </a:rPr>
              <a:t>neutral statements</a:t>
            </a:r>
            <a:r>
              <a:rPr lang="en-US" altLang="zh-CN" sz="1200" b="0" i="0" kern="1200" dirty="0" smtClean="0">
                <a:solidFill>
                  <a:schemeClr val="tx1"/>
                </a:solidFill>
                <a:effectLst/>
                <a:latin typeface="+mn-lt"/>
                <a:ea typeface="+mn-ea"/>
                <a:cs typeface="+mn-cs"/>
              </a:rPr>
              <a:t>. Except the </a:t>
            </a:r>
            <a:r>
              <a:rPr lang="en-US" altLang="zh-CN" sz="1200" b="0" i="1" kern="1200" dirty="0" smtClean="0">
                <a:solidFill>
                  <a:schemeClr val="tx1"/>
                </a:solidFill>
                <a:effectLst/>
                <a:latin typeface="+mn-lt"/>
                <a:ea typeface="+mn-ea"/>
                <a:cs typeface="+mn-cs"/>
              </a:rPr>
              <a:t>neutral statements </a:t>
            </a:r>
            <a:r>
              <a:rPr lang="en-US" altLang="zh-CN" sz="1200" b="0" i="0" kern="1200" dirty="0" smtClean="0">
                <a:solidFill>
                  <a:schemeClr val="tx1"/>
                </a:solidFill>
                <a:effectLst/>
                <a:latin typeface="+mn-lt"/>
                <a:ea typeface="+mn-ea"/>
                <a:cs typeface="+mn-cs"/>
              </a:rPr>
              <a:t>group, categories in the other seven</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groups are all related to personal issues to some extent.</a:t>
            </a:r>
            <a:r>
              <a:rPr lang="en-US" altLang="zh-CN" dirty="0" smtClean="0"/>
              <a:t> </a:t>
            </a:r>
            <a:br>
              <a:rPr lang="en-US" altLang="zh-CN" dirty="0" smtClean="0"/>
            </a:br>
            <a:r>
              <a:rPr lang="en-US" dirty="0" smtClean="0">
                <a:effectLst/>
              </a:rPr>
              <a:t/>
            </a:r>
            <a:br>
              <a:rPr lang="en-US" dirty="0" smtClean="0">
                <a:effectLst/>
              </a:rPr>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11</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85995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To build our dataset, considering that most of users’ private tweets are extremely sparse, we hence did not collect data by following the user-centric policy. Instead, we collected the social posts for each category in the pre-defined taxonomy by respective keywords. With</a:t>
            </a:r>
            <a:r>
              <a:rPr lang="en-US" altLang="zh-CN" sz="1200" b="0" i="0" kern="1200" baseline="0" dirty="0" smtClean="0">
                <a:solidFill>
                  <a:schemeClr val="tx1"/>
                </a:solidFill>
                <a:effectLst/>
                <a:latin typeface="+mn-lt"/>
                <a:ea typeface="+mn-ea"/>
                <a:cs typeface="+mn-cs"/>
              </a:rPr>
              <a:t> the twitter search service, w</a:t>
            </a:r>
            <a:r>
              <a:rPr lang="en-US" altLang="zh-CN" sz="1200" b="0" i="0" kern="1200" dirty="0" smtClean="0">
                <a:solidFill>
                  <a:schemeClr val="tx1"/>
                </a:solidFill>
                <a:effectLst/>
                <a:latin typeface="+mn-lt"/>
                <a:ea typeface="+mn-ea"/>
                <a:cs typeface="+mn-cs"/>
              </a:rPr>
              <a:t>e obtained 269, 090 raw tweets.</a:t>
            </a:r>
            <a:r>
              <a:rPr lang="en-US" altLang="zh-CN" sz="1200" b="0" i="0" kern="1200" baseline="0" dirty="0" smtClean="0">
                <a:solidFill>
                  <a:schemeClr val="tx1"/>
                </a:solidFill>
                <a:effectLst/>
                <a:latin typeface="+mn-lt"/>
                <a:ea typeface="+mn-ea"/>
                <a:cs typeface="+mn-cs"/>
              </a:rPr>
              <a:t> To </a:t>
            </a:r>
            <a:r>
              <a:rPr lang="en-US" altLang="zh-CN" sz="1200" b="0" i="0" kern="1200" dirty="0" smtClean="0">
                <a:solidFill>
                  <a:schemeClr val="tx1"/>
                </a:solidFill>
                <a:effectLst/>
                <a:latin typeface="+mn-lt"/>
                <a:ea typeface="+mn-ea"/>
                <a:cs typeface="+mn-cs"/>
              </a:rPr>
              <a:t>improve the quality of the dataset,</a:t>
            </a:r>
            <a:r>
              <a:rPr lang="en-US" altLang="zh-CN" sz="1200" b="0" i="0" kern="1200" baseline="0" dirty="0" smtClean="0">
                <a:solidFill>
                  <a:schemeClr val="tx1"/>
                </a:solidFill>
                <a:effectLst/>
                <a:latin typeface="+mn-lt"/>
                <a:ea typeface="+mn-ea"/>
                <a:cs typeface="+mn-cs"/>
              </a:rPr>
              <a:t> w</a:t>
            </a:r>
            <a:r>
              <a:rPr lang="en-US" altLang="zh-CN" sz="1200" b="0" i="0" kern="1200" dirty="0" smtClean="0">
                <a:solidFill>
                  <a:schemeClr val="tx1"/>
                </a:solidFill>
                <a:effectLst/>
                <a:latin typeface="+mn-lt"/>
                <a:ea typeface="+mn-ea"/>
                <a:cs typeface="+mn-cs"/>
              </a:rPr>
              <a:t>e filtered out tweets that contain external URLs excluding those referring to users’ other social networks’ (e.g., Instagram) posts. In addition, as we study the first-order privacy leakage, we ignored retweets in the dataset.</a:t>
            </a:r>
            <a:r>
              <a:rPr lang="en-US" altLang="zh-CN" sz="1200" b="0" i="0" kern="1200" baseline="0" dirty="0" smtClean="0">
                <a:solidFill>
                  <a:schemeClr val="tx1"/>
                </a:solidFill>
                <a:effectLst/>
                <a:latin typeface="+mn-lt"/>
                <a:ea typeface="+mn-ea"/>
                <a:cs typeface="+mn-cs"/>
              </a:rPr>
              <a:t> Finally, we get 11, 370 tweets. </a:t>
            </a:r>
            <a:r>
              <a:rPr lang="en-US" altLang="zh-CN" dirty="0" smtClean="0"/>
              <a:t/>
            </a:r>
            <a:br>
              <a:rPr lang="en-US" altLang="zh-CN" dirty="0" smtClean="0"/>
            </a:br>
            <a:r>
              <a:rPr lang="en-US" altLang="zh-CN" dirty="0" smtClean="0"/>
              <a:t/>
            </a:r>
            <a:br>
              <a:rPr lang="en-US" altLang="zh-CN" dirty="0" smtClean="0"/>
            </a:br>
            <a:r>
              <a:rPr lang="en-US" altLang="zh-CN" dirty="0" smtClean="0"/>
              <a:t>In our work, we constructed the ground truth about what has been revealed by a given post via AMT. We required workers to annotate each post with multiple categories.  To ensure the quality of our ground truth, we only employed the AMT masters instead of common workers. AMT masters achieve the “master” distinction by satisfying the demand with a high degree of accuracy. </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12</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01974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To get a more intuitive understanding of each category, we take a close look at the samples of each category. Table 1 lists a few examples of selected categories.</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We found that users’ occupations are mainly revealed by tweeting their new jobs, their feelings about the work, or self promotion. Users’ gender  information can be embedded in their roles in relationships (e.g., daughter, wife) or the distinct gender characteristics (e.g., period for women). </a:t>
            </a:r>
            <a:r>
              <a:rPr lang="en-US" altLang="zh-CN" dirty="0" smtClean="0"/>
              <a:t/>
            </a:r>
            <a:br>
              <a:rPr lang="en-US" altLang="zh-CN" dirty="0" smtClean="0"/>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13</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77190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To capture the user’s personal leakage, we extracted a rich set</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of privacy-oriented features.</a:t>
            </a:r>
            <a:r>
              <a:rPr lang="en-US" altLang="zh-CN" dirty="0" smtClean="0"/>
              <a:t> </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14</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2774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smtClean="0"/>
              <a:t>The f</a:t>
            </a:r>
            <a:r>
              <a:rPr lang="en-US" altLang="zh-CN" baseline="0" dirty="0" smtClean="0"/>
              <a:t>irst one is the LIWC feature. </a:t>
            </a:r>
            <a:r>
              <a:rPr lang="en-US" altLang="zh-CN" sz="1200" b="0" i="0" kern="1200" dirty="0" smtClean="0">
                <a:solidFill>
                  <a:schemeClr val="tx1"/>
                </a:solidFill>
                <a:effectLst/>
                <a:latin typeface="+mn-lt"/>
                <a:ea typeface="+mn-ea"/>
                <a:cs typeface="+mn-cs"/>
              </a:rPr>
              <a:t>is a psycholinguistic transparent lexicon analysis tool, and its eﬀectiveness has been extensively validated in users’ personality. Considering that users’ personality traits significantly aﬀect their behaviors, including privacy perceptions, we adopted the LIWC feature to capture the sensitivity of a given UGC. The main component of LIWC is a dictionary, containing the</a:t>
            </a:r>
          </a:p>
          <a:p>
            <a:r>
              <a:rPr lang="en-US" altLang="zh-CN" sz="1200" b="0" i="0" kern="1200" dirty="0" smtClean="0">
                <a:solidFill>
                  <a:schemeClr val="tx1"/>
                </a:solidFill>
                <a:effectLst/>
                <a:latin typeface="+mn-lt"/>
                <a:ea typeface="+mn-ea"/>
                <a:cs typeface="+mn-cs"/>
              </a:rPr>
              <a:t>mappings from words to 70 categories. Given a document, LIWC generates a vector to represent the percentage of words falling into each category. </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15</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44541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privacy dictionary is a new linguistic resource for automated content analysis on privacy related texts. We believe that sensitive UGCs should contain some typical privacy related keywords. We hence  employed this dictionary to discriminate sensitive and non-sensitive UGCs.</a:t>
            </a:r>
            <a:r>
              <a:rPr lang="en-US" altLang="zh-CN" dirty="0" smtClean="0"/>
              <a:t> </a:t>
            </a:r>
            <a:r>
              <a:rPr lang="en-US" altLang="zh-CN" sz="1200" b="0" i="0" kern="1200" dirty="0" smtClean="0">
                <a:solidFill>
                  <a:schemeClr val="tx1"/>
                </a:solidFill>
                <a:effectLst/>
                <a:latin typeface="+mn-lt"/>
                <a:ea typeface="+mn-ea"/>
                <a:cs typeface="+mn-cs"/>
              </a:rPr>
              <a:t>With</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this dictionary, we can generate similar outputs as LIWC does.</a:t>
            </a:r>
            <a:r>
              <a:rPr lang="en-US" altLang="zh-CN" dirty="0" smtClean="0"/>
              <a:t/>
            </a:r>
            <a:br>
              <a:rPr lang="en-US" altLang="zh-CN" dirty="0" smtClean="0"/>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16</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45429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Diﬀerent personal aspects are frequently conveyed diﬀerent sentiments. For example, we observed</a:t>
            </a:r>
            <a:r>
              <a:rPr lang="en-US" altLang="zh-CN" dirty="0" smtClean="0"/>
              <a:t>  </a:t>
            </a:r>
            <a:r>
              <a:rPr lang="en-US" altLang="zh-CN" sz="1200" b="0" i="0" kern="1200" dirty="0" smtClean="0">
                <a:solidFill>
                  <a:schemeClr val="tx1"/>
                </a:solidFill>
                <a:effectLst/>
                <a:latin typeface="+mn-lt"/>
                <a:ea typeface="+mn-ea"/>
                <a:cs typeface="+mn-cs"/>
              </a:rPr>
              <a:t>that people usually broadcast their graduation and becoming</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parents in a more positive way, while describe their medical treatments in a more negative way.</a:t>
            </a:r>
            <a:r>
              <a:rPr lang="en-US" altLang="zh-CN" dirty="0" smtClean="0"/>
              <a:t/>
            </a:r>
            <a:br>
              <a:rPr lang="en-US" altLang="zh-CN" dirty="0" smtClean="0"/>
            </a:br>
            <a:r>
              <a:rPr lang="en-US" altLang="zh-CN" dirty="0" smtClean="0"/>
              <a:t/>
            </a:r>
            <a:br>
              <a:rPr lang="en-US" altLang="zh-CN" dirty="0" smtClean="0"/>
            </a:br>
            <a:r>
              <a:rPr lang="en-US" altLang="zh-CN" dirty="0" smtClean="0"/>
              <a:t> </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17</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53594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Considering the short-length nature of tweet, to perform content analysis, we employed the state-of-the-art textual feature extraction tool Sentence2Vector.</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Sentence2Vector is developed based on the word embedding algorithm Word2Vector.</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Given a UGC, Word2Vector would project it to a fixed dimensional space, where similar words are encoded spatially. </a:t>
            </a:r>
            <a:r>
              <a:rPr lang="en-US" altLang="zh-CN" dirty="0" smtClean="0"/>
              <a:t/>
            </a:r>
            <a:br>
              <a:rPr lang="en-US" altLang="zh-CN" dirty="0" smtClean="0"/>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18</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8954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Apart from the above linguistic features, we extracted several metadata features, which have also been verified to be eﬀective in topic detection. These features include the presence of hashtags, slang words, images, </a:t>
            </a:r>
            <a:r>
              <a:rPr lang="en-US" altLang="zh-CN" sz="1200" b="0" i="0" kern="1200" dirty="0" err="1" smtClean="0">
                <a:solidFill>
                  <a:schemeClr val="tx1"/>
                </a:solidFill>
                <a:effectLst/>
                <a:latin typeface="+mn-lt"/>
                <a:ea typeface="+mn-ea"/>
                <a:cs typeface="+mn-cs"/>
              </a:rPr>
              <a:t>emojis</a:t>
            </a:r>
            <a:r>
              <a:rPr lang="en-US" altLang="zh-CN" sz="1200" b="0" i="0" kern="1200" dirty="0" smtClean="0">
                <a:solidFill>
                  <a:schemeClr val="tx1"/>
                </a:solidFill>
                <a:effectLst/>
                <a:latin typeface="+mn-lt"/>
                <a:ea typeface="+mn-ea"/>
                <a:cs typeface="+mn-cs"/>
              </a:rPr>
              <a:t>, and user mentions.  </a:t>
            </a:r>
            <a:r>
              <a:rPr lang="en-US" altLang="zh-CN" dirty="0" smtClean="0"/>
              <a:t>Moreover, we also incorporated the timestamp as an important feature, as we observed that users would post activities at work in the daytime while post their drug/alcohol aspects in the evening. Notably, we only utilize the post time at the level of hours.</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19</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34683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With the increasing enthusiasm of users for sharing their daily lives on social networks, a large amount of personal data are made publicly available, such as personal demographics, daily activities and even relationship with others. Therefore, these </a:t>
            </a:r>
            <a:r>
              <a:rPr lang="en-US" altLang="zh-CN" dirty="0" smtClean="0">
                <a:effectLst/>
              </a:rPr>
              <a:t>data may put users at high privacy risks due to the following reasons.</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103C5790-6F2B-4687-836B-20B90645E04A}" type="slidenum">
              <a:rPr lang="zh-CN" altLang="en-US" smtClean="0"/>
              <a:t>2</a:t>
            </a:fld>
            <a:endParaRPr lang="zh-CN" altLang="en-US"/>
          </a:p>
        </p:txBody>
      </p:sp>
    </p:spTree>
    <p:extLst>
      <p:ext uri="{BB962C8B-B14F-4D97-AF65-F5344CB8AC3E}">
        <p14:creationId xmlns:p14="http://schemas.microsoft.com/office/powerpoint/2010/main" val="3637219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smtClean="0"/>
              <a:t>So we have introduced the description. Now, we move forward to the prediction component. </a:t>
            </a:r>
            <a:r>
              <a:rPr lang="en-US" altLang="zh-CN" sz="1200" b="0" i="0" kern="1200" dirty="0" smtClean="0">
                <a:solidFill>
                  <a:schemeClr val="tx1"/>
                </a:solidFill>
                <a:effectLst/>
                <a:latin typeface="+mn-lt"/>
                <a:ea typeface="+mn-ea"/>
                <a:cs typeface="+mn-cs"/>
              </a:rPr>
              <a:t>In our work, each task is aligned with one personal aspect, and we hence have 32 tasks.</a:t>
            </a:r>
            <a:r>
              <a:rPr lang="en-US" altLang="zh-CN" sz="1200" b="0" i="0" kern="1200" baseline="0" dirty="0" smtClean="0">
                <a:solidFill>
                  <a:schemeClr val="tx1"/>
                </a:solidFill>
                <a:effectLst/>
                <a:latin typeface="+mn-lt"/>
                <a:ea typeface="+mn-ea"/>
                <a:cs typeface="+mn-cs"/>
              </a:rPr>
              <a:t> Remember that we construct a taxonomy with 32 categories under eight group. L_</a:t>
            </a:r>
            <a:r>
              <a:rPr lang="en-US" altLang="zh-CN" sz="1200" b="0" i="0" kern="1200" dirty="0" smtClean="0">
                <a:solidFill>
                  <a:schemeClr val="tx1"/>
                </a:solidFill>
                <a:effectLst/>
                <a:latin typeface="+mn-lt"/>
                <a:ea typeface="+mn-ea"/>
                <a:cs typeface="+mn-cs"/>
              </a:rPr>
              <a:t>2,1-norm has been proven to be eﬀective to select the relevant features for at least one task. In particular, the multi-task learning with </a:t>
            </a:r>
            <a:r>
              <a:rPr lang="en-US" altLang="zh-CN" sz="1200" b="0" i="1" kern="1200" dirty="0" smtClean="0">
                <a:solidFill>
                  <a:schemeClr val="tx1"/>
                </a:solidFill>
                <a:effectLst/>
                <a:latin typeface="+mn-lt"/>
                <a:ea typeface="+mn-ea"/>
                <a:cs typeface="+mn-cs"/>
              </a:rPr>
              <a:t>l</a:t>
            </a:r>
            <a:r>
              <a:rPr lang="en-US" altLang="zh-CN" sz="1200" b="0" i="0" kern="1200" dirty="0" smtClean="0">
                <a:solidFill>
                  <a:schemeClr val="tx1"/>
                </a:solidFill>
                <a:effectLst/>
                <a:latin typeface="+mn-lt"/>
                <a:ea typeface="+mn-ea"/>
                <a:cs typeface="+mn-cs"/>
              </a:rPr>
              <a:t>2,1-norm</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is defined as this</a:t>
            </a:r>
            <a:r>
              <a:rPr lang="en-US" altLang="zh-CN" sz="1200" b="0" i="0" kern="1200" baseline="0" dirty="0" smtClean="0">
                <a:solidFill>
                  <a:schemeClr val="tx1"/>
                </a:solidFill>
                <a:effectLst/>
                <a:latin typeface="+mn-lt"/>
                <a:ea typeface="+mn-ea"/>
                <a:cs typeface="+mn-cs"/>
              </a:rPr>
              <a:t>. (</a:t>
            </a:r>
            <a:r>
              <a:rPr lang="zh-CN" altLang="en-US" sz="1200" b="0" i="0" kern="1200" baseline="0" dirty="0" smtClean="0">
                <a:solidFill>
                  <a:schemeClr val="tx1"/>
                </a:solidFill>
                <a:effectLst/>
                <a:latin typeface="+mn-lt"/>
                <a:ea typeface="+mn-ea"/>
                <a:cs typeface="+mn-cs"/>
              </a:rPr>
              <a:t>指这个公式</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The hidden assumption behind </a:t>
            </a:r>
            <a:r>
              <a:rPr lang="en-US" altLang="zh-CN" sz="1200" b="0" i="1" kern="1200" dirty="0" smtClean="0">
                <a:solidFill>
                  <a:schemeClr val="tx1"/>
                </a:solidFill>
                <a:effectLst/>
                <a:latin typeface="+mn-lt"/>
                <a:ea typeface="+mn-ea"/>
                <a:cs typeface="+mn-cs"/>
              </a:rPr>
              <a:t>l</a:t>
            </a:r>
            <a:r>
              <a:rPr lang="en-US" altLang="zh-CN" sz="1200" b="0" i="0" kern="1200" dirty="0" smtClean="0">
                <a:solidFill>
                  <a:schemeClr val="tx1"/>
                </a:solidFill>
                <a:effectLst/>
                <a:latin typeface="+mn-lt"/>
                <a:ea typeface="+mn-ea"/>
                <a:cs typeface="+mn-cs"/>
              </a:rPr>
              <a:t>2,1-norm is that all tasks are related and share the common set of relevant features.</a:t>
            </a:r>
            <a:endParaRPr lang="en-US" altLang="zh-CN" sz="1200" b="0" i="0" kern="1200" baseline="0" dirty="0" smtClean="0">
              <a:solidFill>
                <a:schemeClr val="tx1"/>
              </a:solidFill>
              <a:effectLst/>
              <a:latin typeface="+mn-lt"/>
              <a:ea typeface="+mn-ea"/>
              <a:cs typeface="+mn-cs"/>
            </a:endParaRPr>
          </a:p>
          <a:p>
            <a:endParaRPr lang="en-US" altLang="zh-CN" sz="1200" b="0" i="0" kern="1200" baseline="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However, such assumption is not realistic. Beyond that, according to the proposed taxonomy,</a:t>
            </a:r>
            <a:r>
              <a:rPr lang="en-US" altLang="zh-CN" sz="1200" b="0" i="0" kern="1200" baseline="0" dirty="0" smtClean="0">
                <a:solidFill>
                  <a:schemeClr val="tx1"/>
                </a:solidFill>
                <a:effectLst/>
                <a:latin typeface="+mn-lt"/>
                <a:ea typeface="+mn-ea"/>
                <a:cs typeface="+mn-cs"/>
              </a:rPr>
              <a:t> i</a:t>
            </a:r>
            <a:r>
              <a:rPr lang="en-US" altLang="zh-CN" sz="1200" b="0" i="0" kern="1200" dirty="0" smtClean="0">
                <a:solidFill>
                  <a:schemeClr val="tx1"/>
                </a:solidFill>
                <a:effectLst/>
                <a:latin typeface="+mn-lt"/>
                <a:ea typeface="+mn-ea"/>
                <a:cs typeface="+mn-cs"/>
              </a:rPr>
              <a:t>t is reasonable to assume that tasks belonging to the same group would be more likely to share</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a common set of relevant features.</a:t>
            </a:r>
            <a:r>
              <a:rPr lang="en-US" altLang="zh-CN" sz="1200" b="0" i="0" kern="1200" baseline="0" dirty="0" smtClean="0">
                <a:solidFill>
                  <a:schemeClr val="tx1"/>
                </a:solidFill>
                <a:effectLst/>
                <a:latin typeface="+mn-lt"/>
                <a:ea typeface="+mn-ea"/>
                <a:cs typeface="+mn-cs"/>
              </a:rPr>
              <a:t> </a:t>
            </a: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20</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1876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Thereafter, this</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objective function can</a:t>
            </a:r>
            <a:r>
              <a:rPr lang="en-US" altLang="zh-CN" sz="1200" b="0" i="0" kern="1200" baseline="0" dirty="0" smtClean="0">
                <a:solidFill>
                  <a:schemeClr val="tx1"/>
                </a:solidFill>
                <a:effectLst/>
                <a:latin typeface="+mn-lt"/>
                <a:ea typeface="+mn-ea"/>
                <a:cs typeface="+mn-cs"/>
              </a:rPr>
              <a:t> be strengthened as this (</a:t>
            </a:r>
            <a:r>
              <a:rPr lang="zh-CN" altLang="en-US" sz="1200" b="0" i="0" kern="1200" baseline="0" dirty="0" smtClean="0">
                <a:solidFill>
                  <a:schemeClr val="tx1"/>
                </a:solidFill>
                <a:effectLst/>
                <a:latin typeface="+mn-lt"/>
                <a:ea typeface="+mn-ea"/>
                <a:cs typeface="+mn-cs"/>
              </a:rPr>
              <a:t>这页的第二个公式</a:t>
            </a:r>
            <a:r>
              <a:rPr lang="en-US" altLang="zh-CN"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V_g</a:t>
            </a:r>
            <a:r>
              <a:rPr 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is the group indicator matrix.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Besides, we also argue that tasks of the same group in the taxonomy may not share the common set of low-level relevant features but the common set of high-level latent features. </a:t>
            </a:r>
          </a:p>
          <a:p>
            <a:r>
              <a:rPr lang="en-US" altLang="zh-CN" dirty="0" smtClean="0"/>
              <a:t/>
            </a:r>
            <a:br>
              <a:rPr lang="en-US" altLang="zh-CN" dirty="0" smtClean="0"/>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21</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3408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We assume that there are J latent features. Each task is def</a:t>
            </a:r>
            <a:r>
              <a:rPr lang="en-US" altLang="zh-CN" dirty="0" smtClean="0"/>
              <a:t>i</a:t>
            </a:r>
            <a:r>
              <a:rPr lang="en-US" dirty="0" smtClean="0"/>
              <a:t>ned as a linear combination of a subset of these latent features. We hence impose the l_2,1-norm on S instead of W to learn the group-sharing latent features.</a:t>
            </a:r>
            <a:r>
              <a:rPr lang="en-US" baseline="0" dirty="0" smtClean="0"/>
              <a:t> </a:t>
            </a:r>
            <a:endParaRPr lang="en-US" dirty="0"/>
          </a:p>
        </p:txBody>
      </p:sp>
      <p:sp>
        <p:nvSpPr>
          <p:cNvPr id="4" name="灯片编号占位符 3"/>
          <p:cNvSpPr>
            <a:spLocks noGrp="1"/>
          </p:cNvSpPr>
          <p:nvPr>
            <p:ph type="sldNum" sz="quarter" idx="10"/>
          </p:nvPr>
        </p:nvSpPr>
        <p:spPr/>
        <p:txBody>
          <a:bodyPr/>
          <a:lstStyle/>
          <a:p>
            <a:fld id="{4B797F6E-23F7-4907-8890-588F6387F6B6}" type="slidenum">
              <a:rPr lang="en-US" smtClean="0"/>
              <a:t>22</a:t>
            </a:fld>
            <a:endParaRPr lang="en-US"/>
          </a:p>
        </p:txBody>
      </p:sp>
    </p:spTree>
    <p:extLst>
      <p:ext uri="{BB962C8B-B14F-4D97-AF65-F5344CB8AC3E}">
        <p14:creationId xmlns:p14="http://schemas.microsoft.com/office/powerpoint/2010/main" val="607892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Apart from the group-sharing latent features, we also assume each task should be related to a few specific latent features, which is implemented by the </a:t>
            </a:r>
            <a:r>
              <a:rPr lang="en-US" altLang="zh-CN" sz="1200" b="0" i="1" kern="1200" dirty="0" smtClean="0">
                <a:solidFill>
                  <a:schemeClr val="tx1"/>
                </a:solidFill>
                <a:effectLst/>
                <a:latin typeface="+mn-lt"/>
                <a:ea typeface="+mn-ea"/>
                <a:cs typeface="+mn-cs"/>
              </a:rPr>
              <a:t>l</a:t>
            </a:r>
            <a:r>
              <a:rPr lang="en-US" altLang="zh-CN" sz="1200" b="0" i="0" kern="1200" dirty="0" smtClean="0">
                <a:solidFill>
                  <a:schemeClr val="tx1"/>
                </a:solidFill>
                <a:effectLst/>
                <a:latin typeface="+mn-lt"/>
                <a:ea typeface="+mn-ea"/>
                <a:cs typeface="+mn-cs"/>
              </a:rPr>
              <a:t>1 norm of S</a:t>
            </a:r>
            <a:r>
              <a:rPr lang="en-US" altLang="zh-CN" dirty="0" smtClean="0"/>
              <a:t>. This is the final objective function. </a:t>
            </a:r>
            <a:br>
              <a:rPr lang="en-US" altLang="zh-CN" dirty="0" smtClean="0"/>
            </a:br>
            <a:endParaRPr lang="en-US" dirty="0"/>
          </a:p>
        </p:txBody>
      </p:sp>
      <p:sp>
        <p:nvSpPr>
          <p:cNvPr id="4" name="灯片编号占位符 3"/>
          <p:cNvSpPr>
            <a:spLocks noGrp="1"/>
          </p:cNvSpPr>
          <p:nvPr>
            <p:ph type="sldNum" sz="quarter" idx="10"/>
          </p:nvPr>
        </p:nvSpPr>
        <p:spPr/>
        <p:txBody>
          <a:bodyPr/>
          <a:lstStyle/>
          <a:p>
            <a:fld id="{4B797F6E-23F7-4907-8890-588F6387F6B6}" type="slidenum">
              <a:rPr lang="en-US" smtClean="0"/>
              <a:t>23</a:t>
            </a:fld>
            <a:endParaRPr lang="en-US"/>
          </a:p>
        </p:txBody>
      </p:sp>
    </p:spTree>
    <p:extLst>
      <p:ext uri="{BB962C8B-B14F-4D97-AF65-F5344CB8AC3E}">
        <p14:creationId xmlns:p14="http://schemas.microsoft.com/office/powerpoint/2010/main" val="987513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solidFill>
                  <a:srgbClr val="000000"/>
                </a:solidFill>
              </a:rPr>
              <a:t>Now, we come</a:t>
            </a:r>
            <a:r>
              <a:rPr lang="en-US" altLang="zh-CN" sz="1200" b="1" baseline="0" dirty="0" smtClean="0">
                <a:solidFill>
                  <a:srgbClr val="000000"/>
                </a:solidFill>
              </a:rPr>
              <a:t> to the final component---the prescription. This component </a:t>
            </a:r>
            <a:r>
              <a:rPr lang="en-US" altLang="zh-CN" sz="1200" b="0" i="0" kern="1200" dirty="0" smtClean="0">
                <a:solidFill>
                  <a:schemeClr val="tx1"/>
                </a:solidFill>
                <a:effectLst/>
                <a:latin typeface="+mn-lt"/>
                <a:ea typeface="+mn-ea"/>
                <a:cs typeface="+mn-cs"/>
              </a:rPr>
              <a:t>details how to construct the guidelines and use the guidelines to recommend appropriate actions to user</a:t>
            </a:r>
            <a:r>
              <a:rPr lang="en-US" altLang="zh-CN" dirty="0" smtClean="0"/>
              <a:t> </a:t>
            </a:r>
            <a:br>
              <a:rPr lang="en-US" altLang="zh-CN" dirty="0" smtClean="0"/>
            </a:br>
            <a:r>
              <a:rPr lang="en-US" altLang="zh-CN" sz="1200" b="1" dirty="0" smtClean="0">
                <a:solidFill>
                  <a:srgbClr val="000000"/>
                </a:solidFill>
              </a:rPr>
              <a:t>Although privacy may be subjective, there is still a societal consensus that certain information is more private than the others</a:t>
            </a:r>
            <a:br>
              <a:rPr lang="en-US" altLang="zh-CN" sz="1200" b="1" dirty="0" smtClean="0">
                <a:solidFill>
                  <a:srgbClr val="000000"/>
                </a:solidFill>
              </a:rPr>
            </a:br>
            <a:r>
              <a:rPr lang="en-US" altLang="zh-CN" sz="1200" b="1" dirty="0" smtClean="0">
                <a:solidFill>
                  <a:srgbClr val="000000"/>
                </a:solidFill>
              </a:rPr>
              <a:t>from a general societal view</a:t>
            </a:r>
            <a:r>
              <a:rPr lang="en-US" altLang="zh-CN" sz="1200" b="1" dirty="0" smtClean="0">
                <a:solidFill>
                  <a:schemeClr val="tx1"/>
                </a:solidFill>
              </a:rPr>
              <a:t>.</a:t>
            </a:r>
            <a:r>
              <a:rPr lang="en-US" altLang="zh-CN" sz="1200" b="1" baseline="0" dirty="0" smtClean="0">
                <a:solidFill>
                  <a:schemeClr val="tx1"/>
                </a:solidFill>
              </a:rPr>
              <a:t> </a:t>
            </a:r>
            <a:r>
              <a:rPr lang="en-US" altLang="zh-CN" sz="1200" b="0" i="0" kern="1200" dirty="0" smtClean="0">
                <a:solidFill>
                  <a:schemeClr val="tx1"/>
                </a:solidFill>
                <a:effectLst/>
                <a:latin typeface="+mn-lt"/>
                <a:ea typeface="+mn-ea"/>
                <a:cs typeface="+mn-cs"/>
              </a:rPr>
              <a:t>We thus conducted a user study via AMT to build guidelines regrading disclosure norms in diﬀerent social circles. Considering the existence of cultural diﬀerence,</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we launched a cross-cultural study within two distinct areas: the U.S. and Asia.</a:t>
            </a:r>
            <a:r>
              <a:rPr lang="en-US" altLang="zh-CN" sz="1200" b="0" i="0" kern="1200" baseline="0" dirty="0" smtClean="0">
                <a:solidFill>
                  <a:schemeClr val="tx1"/>
                </a:solidFill>
                <a:effectLst/>
                <a:latin typeface="+mn-lt"/>
                <a:ea typeface="+mn-ea"/>
                <a:cs typeface="+mn-cs"/>
              </a:rPr>
              <a:t> Each area, we employ 200 subjects to answer a questionnaire, which consists of a series of questions of whether he/she feels comfortable to share the given personal aspect to four social circles: Family members, Close Friends, Casual Friends and Outsider Audience. </a:t>
            </a:r>
            <a:r>
              <a:rPr lang="en-US" altLang="zh-CN" dirty="0" smtClean="0"/>
              <a:t/>
            </a:r>
            <a:br>
              <a:rPr lang="en-US" altLang="zh-CN" dirty="0" smtClean="0"/>
            </a:br>
            <a:r>
              <a:rPr lang="en-US" altLang="zh-CN" dirty="0" smtClean="0"/>
              <a:t/>
            </a:r>
            <a:br>
              <a:rPr lang="en-US" altLang="zh-CN" dirty="0" smtClean="0"/>
            </a:br>
            <a:endParaRPr lang="en-US" dirty="0"/>
          </a:p>
        </p:txBody>
      </p:sp>
      <p:sp>
        <p:nvSpPr>
          <p:cNvPr id="4" name="灯片编号占位符 3"/>
          <p:cNvSpPr>
            <a:spLocks noGrp="1"/>
          </p:cNvSpPr>
          <p:nvPr>
            <p:ph type="sldNum" sz="quarter" idx="10"/>
          </p:nvPr>
        </p:nvSpPr>
        <p:spPr/>
        <p:txBody>
          <a:bodyPr/>
          <a:lstStyle/>
          <a:p>
            <a:fld id="{4B797F6E-23F7-4907-8890-588F6387F6B6}" type="slidenum">
              <a:rPr lang="en-US" smtClean="0"/>
              <a:t>24</a:t>
            </a:fld>
            <a:endParaRPr lang="en-US"/>
          </a:p>
        </p:txBody>
      </p:sp>
    </p:spTree>
    <p:extLst>
      <p:ext uri="{BB962C8B-B14F-4D97-AF65-F5344CB8AC3E}">
        <p14:creationId xmlns:p14="http://schemas.microsoft.com/office/powerpoint/2010/main" val="1170435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dirty="0" smtClean="0">
                <a:solidFill>
                  <a:srgbClr val="000000"/>
                </a:solidFill>
              </a:rPr>
              <a:t>Now,</a:t>
            </a:r>
            <a:r>
              <a:rPr lang="en-US" altLang="zh-CN" sz="1200" baseline="0" dirty="0" smtClean="0">
                <a:solidFill>
                  <a:srgbClr val="000000"/>
                </a:solidFill>
              </a:rPr>
              <a:t> if we can detect the privacy leakage from the given UGC with the previous prediction component, we can remind users of what has </a:t>
            </a:r>
            <a:r>
              <a:rPr lang="en-US" altLang="zh-CN" sz="1200" dirty="0" smtClean="0"/>
              <a:t>been uncovered and accordingly recommend the appropriate audience</a:t>
            </a:r>
            <a:r>
              <a:rPr lang="en-US" altLang="zh-CN" sz="1200" baseline="0" dirty="0" smtClean="0"/>
              <a:t> circles</a:t>
            </a:r>
            <a:r>
              <a:rPr lang="en-US" altLang="zh-CN" sz="1200" baseline="0" dirty="0" smtClean="0">
                <a:solidFill>
                  <a:srgbClr val="000000"/>
                </a:solidFill>
              </a:rPr>
              <a:t>.</a:t>
            </a:r>
            <a:endParaRPr lang="en-US" altLang="zh-CN" sz="1200" baseline="0" dirty="0" smtClean="0"/>
          </a:p>
        </p:txBody>
      </p:sp>
      <p:sp>
        <p:nvSpPr>
          <p:cNvPr id="4" name="灯片编号占位符 3"/>
          <p:cNvSpPr>
            <a:spLocks noGrp="1"/>
          </p:cNvSpPr>
          <p:nvPr>
            <p:ph type="sldNum" sz="quarter" idx="10"/>
          </p:nvPr>
        </p:nvSpPr>
        <p:spPr/>
        <p:txBody>
          <a:bodyPr/>
          <a:lstStyle/>
          <a:p>
            <a:fld id="{4B797F6E-23F7-4907-8890-588F6387F6B6}" type="slidenum">
              <a:rPr lang="en-US" smtClean="0"/>
              <a:t>25</a:t>
            </a:fld>
            <a:endParaRPr lang="en-US"/>
          </a:p>
        </p:txBody>
      </p:sp>
    </p:spTree>
    <p:extLst>
      <p:ext uri="{BB962C8B-B14F-4D97-AF65-F5344CB8AC3E}">
        <p14:creationId xmlns:p14="http://schemas.microsoft.com/office/powerpoint/2010/main" val="678864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smtClean="0"/>
                  <a:t>To</a:t>
                </a:r>
                <a:r>
                  <a:rPr lang="en-US" altLang="zh-CN" baseline="0" dirty="0" smtClean="0"/>
                  <a:t> verity the effectiveness of the proposed scheme, we choose these four baselines. The first one is the SVM, which </a:t>
                </a:r>
                <a:r>
                  <a:rPr lang="en-US" altLang="zh-CN" sz="1200" b="0" i="0" kern="1200" dirty="0" smtClean="0">
                    <a:solidFill>
                      <a:schemeClr val="tx1"/>
                    </a:solidFill>
                    <a:effectLst/>
                    <a:latin typeface="+mn-lt"/>
                    <a:ea typeface="+mn-ea"/>
                    <a:cs typeface="+mn-cs"/>
                  </a:rPr>
                  <a:t>learns each task individually.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
                </a:r>
                <a:br>
                  <a:rPr lang="en-US" altLang="zh-CN" dirty="0" smtClean="0"/>
                </a:br>
                <a:r>
                  <a:rPr lang="en-US" altLang="zh-CN" dirty="0" smtClean="0"/>
                  <a:t>The second one is</a:t>
                </a:r>
                <a:r>
                  <a:rPr lang="en-US" altLang="zh-CN" baseline="0" dirty="0" smtClean="0"/>
                  <a:t> the multi-task learning with lasso, which do</a:t>
                </a:r>
                <a:r>
                  <a:rPr lang="en-US" altLang="zh-CN" sz="1200" b="0" i="0" kern="1200" dirty="0" smtClean="0">
                    <a:solidFill>
                      <a:schemeClr val="tx1"/>
                    </a:solidFill>
                    <a:effectLst/>
                    <a:latin typeface="+mn-lt"/>
                    <a:ea typeface="+mn-ea"/>
                    <a:cs typeface="+mn-cs"/>
                  </a:rPr>
                  <a:t>es not take advantage of prior knowledge about tasks relatedness.</a:t>
                </a:r>
                <a:r>
                  <a:rPr lang="en-US" altLang="zh-CN"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
                </a:r>
                <a:br>
                  <a:rPr lang="en-US" altLang="zh-CN" dirty="0" smtClean="0"/>
                </a:br>
                <a:r>
                  <a:rPr lang="en-US" altLang="zh-CN" sz="1200" b="0" i="0" kern="1200" baseline="0" dirty="0" smtClean="0">
                    <a:solidFill>
                      <a:schemeClr val="tx1"/>
                    </a:solidFill>
                    <a:effectLst/>
                    <a:latin typeface="+mn-lt"/>
                    <a:ea typeface="+mn-ea"/>
                    <a:cs typeface="+mn-cs"/>
                  </a:rPr>
                  <a:t>The third one is the </a:t>
                </a:r>
                <a:r>
                  <a:rPr lang="en-US" altLang="zh-CN" sz="1200" b="0" i="0" kern="1200" dirty="0" smtClean="0">
                    <a:solidFill>
                      <a:schemeClr val="tx1"/>
                    </a:solidFill>
                    <a:effectLst/>
                    <a:latin typeface="+mn-lt"/>
                    <a:ea typeface="+mn-ea"/>
                    <a:cs typeface="+mn-cs"/>
                  </a:rPr>
                  <a:t>multi-task feature learning,</a:t>
                </a:r>
                <a:r>
                  <a:rPr lang="en-US" altLang="zh-CN" sz="1200" b="0" i="0" kern="1200" baseline="0" dirty="0" smtClean="0">
                    <a:solidFill>
                      <a:schemeClr val="tx1"/>
                    </a:solidFill>
                    <a:effectLst/>
                    <a:latin typeface="+mn-lt"/>
                    <a:ea typeface="+mn-ea"/>
                    <a:cs typeface="+mn-cs"/>
                  </a:rPr>
                  <a:t> which assumes </a:t>
                </a:r>
                <a:r>
                  <a:rPr lang="en-US" altLang="zh-CN" sz="1200" b="0" i="0" kern="1200" dirty="0" smtClean="0">
                    <a:solidFill>
                      <a:schemeClr val="tx1"/>
                    </a:solidFill>
                    <a:effectLst/>
                    <a:latin typeface="+mn-lt"/>
                    <a:ea typeface="+mn-ea"/>
                    <a:cs typeface="+mn-cs"/>
                  </a:rPr>
                  <a:t>that all tasks are related and share the common set of relevant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dirty="0" smtClean="0">
                    <a:solidFill>
                      <a:schemeClr val="tx1"/>
                    </a:solidFill>
                    <a:effectLst/>
                    <a:latin typeface="+mn-lt"/>
                    <a:ea typeface="+mn-ea"/>
                    <a:cs typeface="+mn-cs"/>
                  </a:rPr>
                  <a:t>The forth one is </a:t>
                </a:r>
                <a:r>
                  <a:rPr lang="en-US" altLang="zh-CN" sz="1200" b="0" i="0" kern="1200" dirty="0" smtClean="0">
                    <a:solidFill>
                      <a:schemeClr val="tx1"/>
                    </a:solidFill>
                    <a:effectLst/>
                    <a:latin typeface="+mn-lt"/>
                    <a:ea typeface="+mn-ea"/>
                    <a:cs typeface="+mn-cs"/>
                  </a:rPr>
                  <a:t>the grouping and overlap in multi-task learning.</a:t>
                </a:r>
                <a:r>
                  <a:rPr lang="en-US" altLang="zh-CN" sz="1200" b="0" i="0" kern="1200" baseline="0" dirty="0" smtClean="0">
                    <a:solidFill>
                      <a:schemeClr val="tx1"/>
                    </a:solidFill>
                    <a:effectLst/>
                    <a:latin typeface="+mn-lt"/>
                    <a:ea typeface="+mn-ea"/>
                    <a:cs typeface="+mn-cs"/>
                  </a:rPr>
                  <a:t> </a:t>
                </a:r>
                <a:r>
                  <a:rPr lang="en-US" altLang="zh-CN" sz="1200" dirty="0" smtClean="0"/>
                  <a:t>This model also does not leverage the prior knowledge of task relations.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
                </a:r>
                <a:br>
                  <a:rPr lang="en-US" altLang="zh-CN" dirty="0" smtClean="0"/>
                </a:br>
                <a:endParaRPr lang="en-US" altLang="zh-CN"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baseline="0" dirty="0" smtClean="0">
                  <a:solidFill>
                    <a:schemeClr val="tx1"/>
                  </a:solidFill>
                  <a:effectLst/>
                  <a:latin typeface="+mn-lt"/>
                  <a:ea typeface="+mn-ea"/>
                  <a:cs typeface="+mn-cs"/>
                </a:endParaRPr>
              </a:p>
              <a:p>
                <a:endParaRPr lang="en-US" altLang="zh-CN" dirty="0" smtClean="0"/>
              </a:p>
              <a:p>
                <a:endParaRPr lang="en-US" altLang="zh-CN" dirty="0"/>
              </a:p>
            </p:txBody>
          </p:sp>
        </mc:Choice>
        <mc:Fallback xmlns="">
          <p:sp>
            <p:nvSpPr>
              <p:cNvPr id="3" name="备注占位符 2"/>
              <p:cNvSpPr>
                <a:spLocks noGrp="1"/>
              </p:cNvSpPr>
              <p:nvPr>
                <p:ph type="body" idx="1"/>
              </p:nvPr>
            </p:nvSpPr>
            <p:spPr/>
            <p:txBody>
              <a:bodyPr/>
              <a:lstStyle/>
              <a:p>
                <a:pPr algn="just">
                  <a:spcBef>
                    <a:spcPts val="1200"/>
                  </a:spcBef>
                </a:pPr>
                <a:r>
                  <a:rPr lang="en-US" altLang="zh-CN" sz="1200" dirty="0" smtClean="0">
                    <a:cs typeface="+mn-ea"/>
                    <a:sym typeface="+mn-lt"/>
                  </a:rPr>
                  <a:t>We separate the positive pairs set </a:t>
                </a:r>
                <a:r>
                  <a:rPr lang="zh-CN" altLang="en-US" sz="1200" i="0">
                    <a:latin typeface="Cambria Math" panose="02040503050406030204" pitchFamily="18" charset="0"/>
                    <a:cs typeface="+mn-ea"/>
                    <a:sym typeface="+mn-lt"/>
                  </a:rPr>
                  <a:t>𝒮</a:t>
                </a:r>
                <a:r>
                  <a:rPr lang="en-US" altLang="zh-CN" sz="1200" dirty="0" smtClean="0">
                    <a:cs typeface="+mn-ea"/>
                    <a:sym typeface="+mn-lt"/>
                  </a:rPr>
                  <a:t> into three chunks: 80% of triples for </a:t>
                </a:r>
                <a:r>
                  <a:rPr lang="en-US" altLang="zh-CN" sz="1200" b="1" dirty="0" smtClean="0">
                    <a:cs typeface="+mn-ea"/>
                    <a:sym typeface="+mn-lt"/>
                  </a:rPr>
                  <a:t>training</a:t>
                </a:r>
                <a:r>
                  <a:rPr lang="en-US" altLang="zh-CN" sz="1200" dirty="0" smtClean="0">
                    <a:cs typeface="+mn-ea"/>
                    <a:sym typeface="+mn-lt"/>
                  </a:rPr>
                  <a:t>, 10% for </a:t>
                </a:r>
                <a:r>
                  <a:rPr lang="en-US" altLang="zh-CN" sz="1200" b="1" dirty="0" smtClean="0">
                    <a:cs typeface="+mn-ea"/>
                    <a:sym typeface="+mn-lt"/>
                  </a:rPr>
                  <a:t>validation</a:t>
                </a:r>
                <a:r>
                  <a:rPr lang="en-US" altLang="zh-CN" sz="1200" dirty="0" smtClean="0">
                    <a:cs typeface="+mn-ea"/>
                    <a:sym typeface="+mn-lt"/>
                  </a:rPr>
                  <a:t>, and 10% for </a:t>
                </a:r>
                <a:r>
                  <a:rPr lang="en-US" altLang="zh-CN" sz="1200" b="1" dirty="0" smtClean="0">
                    <a:cs typeface="+mn-ea"/>
                    <a:sym typeface="+mn-lt"/>
                  </a:rPr>
                  <a:t>testing</a:t>
                </a:r>
                <a:r>
                  <a:rPr lang="en-US" altLang="zh-CN" sz="1200" dirty="0">
                    <a:cs typeface="+mn-ea"/>
                    <a:sym typeface="+mn-lt"/>
                  </a:rPr>
                  <a:t>. </a:t>
                </a:r>
                <a:endParaRPr lang="en-US" altLang="zh-CN" sz="1200" dirty="0" smtClean="0">
                  <a:cs typeface="+mn-ea"/>
                  <a:sym typeface="+mn-lt"/>
                </a:endParaRPr>
              </a:p>
              <a:p>
                <a:pPr algn="just">
                  <a:spcBef>
                    <a:spcPts val="1200"/>
                  </a:spcBef>
                </a:pPr>
                <a:r>
                  <a:rPr lang="en-US" altLang="zh-CN" sz="1200" dirty="0" smtClean="0">
                    <a:cs typeface="+mn-ea"/>
                    <a:sym typeface="+mn-lt"/>
                  </a:rPr>
                  <a:t>For </a:t>
                </a:r>
                <a:r>
                  <a:rPr lang="en-US" altLang="zh-CN" sz="1200" dirty="0">
                    <a:cs typeface="+mn-ea"/>
                    <a:sym typeface="+mn-lt"/>
                  </a:rPr>
                  <a:t>optimization, we employed the stochastic </a:t>
                </a:r>
                <a:r>
                  <a:rPr lang="en-US" altLang="zh-CN" sz="1200" dirty="0" smtClean="0">
                    <a:cs typeface="+mn-ea"/>
                    <a:sym typeface="+mn-lt"/>
                  </a:rPr>
                  <a:t>gradient descent </a:t>
                </a:r>
                <a:r>
                  <a:rPr lang="en-US" altLang="zh-CN" sz="1200" dirty="0">
                    <a:cs typeface="+mn-ea"/>
                    <a:sym typeface="+mn-lt"/>
                  </a:rPr>
                  <a:t>(SGD) </a:t>
                </a:r>
                <a:r>
                  <a:rPr lang="en-US" altLang="zh-CN" sz="1200" dirty="0" smtClean="0">
                    <a:cs typeface="+mn-ea"/>
                    <a:sym typeface="+mn-lt"/>
                  </a:rPr>
                  <a:t>with </a:t>
                </a:r>
                <a:r>
                  <a:rPr lang="en-US" altLang="zh-CN" sz="1200" dirty="0">
                    <a:cs typeface="+mn-ea"/>
                    <a:sym typeface="+mn-lt"/>
                  </a:rPr>
                  <a:t>the momentum factor as 0.9.</a:t>
                </a:r>
                <a:endParaRPr lang="zh-CN" altLang="en-US" sz="1200" dirty="0">
                  <a:cs typeface="+mn-ea"/>
                  <a:sym typeface="+mn-lt"/>
                </a:endParaRPr>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cs typeface="+mn-ea"/>
                    <a:sym typeface="+mn-lt"/>
                  </a:rPr>
                  <a:t>We adopted the area under the ROC curve (AUC) as the evaluation metric.</a:t>
                </a:r>
                <a:endParaRPr lang="zh-CN" altLang="en-US" sz="1200" dirty="0" smtClean="0">
                  <a:cs typeface="+mn-ea"/>
                  <a:sym typeface="+mn-lt"/>
                </a:endParaRPr>
              </a:p>
              <a:p>
                <a:endParaRPr lang="en-US" altLang="zh-CN" dirty="0" smtClean="0"/>
              </a:p>
            </p:txBody>
          </p:sp>
        </mc:Fallback>
      </mc:AlternateContent>
      <p:sp>
        <p:nvSpPr>
          <p:cNvPr id="4" name="灯片编号占位符 3"/>
          <p:cNvSpPr>
            <a:spLocks noGrp="1"/>
          </p:cNvSpPr>
          <p:nvPr>
            <p:ph type="sldNum" sz="quarter" idx="10"/>
          </p:nvPr>
        </p:nvSpPr>
        <p:spPr/>
        <p:txBody>
          <a:bodyPr/>
          <a:lstStyle/>
          <a:p>
            <a:fld id="{8E4A360F-3463-46ED-9FDA-0B318B114199}" type="slidenum">
              <a:rPr lang="zh-CN" altLang="en-US" smtClean="0"/>
              <a:t>26</a:t>
            </a:fld>
            <a:endParaRPr lang="zh-CN" altLang="en-US"/>
          </a:p>
        </p:txBody>
      </p:sp>
    </p:spTree>
    <p:extLst>
      <p:ext uri="{BB962C8B-B14F-4D97-AF65-F5344CB8AC3E}">
        <p14:creationId xmlns:p14="http://schemas.microsoft.com/office/powerpoint/2010/main" val="1676953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To examine the discriminative features we extracted, we conducted experiments over diﬀerent kinds of features using </a:t>
            </a:r>
            <a:r>
              <a:rPr lang="en-US" altLang="zh-CN" sz="1200" b="1" i="0" kern="1200" dirty="0" smtClean="0">
                <a:solidFill>
                  <a:schemeClr val="tx1"/>
                </a:solidFill>
                <a:effectLst/>
                <a:latin typeface="+mn-lt"/>
                <a:ea typeface="+mn-ea"/>
                <a:cs typeface="+mn-cs"/>
              </a:rPr>
              <a:t>TOKEN</a:t>
            </a:r>
            <a:r>
              <a:rPr lang="en-US" altLang="zh-CN" sz="1200" b="0" i="0" kern="1200" dirty="0" smtClean="0">
                <a:solidFill>
                  <a:schemeClr val="tx1"/>
                </a:solidFill>
                <a:effectLst/>
                <a:latin typeface="+mn-lt"/>
                <a:ea typeface="+mn-ea"/>
                <a:cs typeface="+mn-cs"/>
              </a:rPr>
              <a:t>.</a:t>
            </a:r>
            <a:r>
              <a:rPr lang="en-US" altLang="zh-CN" dirty="0" smtClean="0"/>
              <a:t>  </a:t>
            </a:r>
            <a:r>
              <a:rPr lang="en-US" altLang="zh-CN" sz="1200" b="0" i="0" kern="1200" dirty="0" smtClean="0">
                <a:solidFill>
                  <a:schemeClr val="tx1"/>
                </a:solidFill>
                <a:effectLst/>
                <a:latin typeface="+mn-lt"/>
                <a:ea typeface="+mn-ea"/>
                <a:cs typeface="+mn-cs"/>
              </a:rPr>
              <a:t>Table 2 comparatively shows the performance of </a:t>
            </a:r>
            <a:r>
              <a:rPr lang="en-US" altLang="zh-CN" sz="1200" b="1" i="0" kern="1200" dirty="0" smtClean="0">
                <a:solidFill>
                  <a:schemeClr val="tx1"/>
                </a:solidFill>
                <a:effectLst/>
                <a:latin typeface="+mn-lt"/>
                <a:ea typeface="+mn-ea"/>
                <a:cs typeface="+mn-cs"/>
              </a:rPr>
              <a:t>TOKEN </a:t>
            </a:r>
            <a:r>
              <a:rPr lang="en-US" altLang="zh-CN" sz="1200" b="0" i="0" kern="1200" dirty="0" smtClean="0">
                <a:solidFill>
                  <a:schemeClr val="tx1"/>
                </a:solidFill>
                <a:effectLst/>
                <a:latin typeface="+mn-lt"/>
                <a:ea typeface="+mn-ea"/>
                <a:cs typeface="+mn-cs"/>
              </a:rPr>
              <a:t>in terms of diﬀerent feature configurations.</a:t>
            </a:r>
            <a:r>
              <a:rPr lang="en-US" altLang="zh-CN" dirty="0" smtClean="0"/>
              <a:t> It shows that combining</a:t>
            </a:r>
            <a:r>
              <a:rPr lang="en-US" altLang="zh-CN" baseline="0" dirty="0" smtClean="0"/>
              <a:t> all the features achieves the best performance. </a:t>
            </a:r>
            <a:r>
              <a:rPr lang="en-US" altLang="zh-CN" dirty="0" smtClean="0"/>
              <a:t/>
            </a:r>
            <a:br>
              <a:rPr lang="en-US" altLang="zh-CN" dirty="0" smtClean="0"/>
            </a:br>
            <a:r>
              <a:rPr lang="en-US" altLang="zh-CN" dirty="0" smtClean="0"/>
              <a:t/>
            </a:r>
            <a:br>
              <a:rPr lang="en-US" altLang="zh-CN" dirty="0" smtClean="0"/>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27</a:t>
            </a:fld>
            <a:endParaRPr lang="zh-CN" altLang="en-US"/>
          </a:p>
        </p:txBody>
      </p:sp>
    </p:spTree>
    <p:extLst>
      <p:ext uri="{BB962C8B-B14F-4D97-AF65-F5344CB8AC3E}">
        <p14:creationId xmlns:p14="http://schemas.microsoft.com/office/powerpoint/2010/main" val="3312963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In addition, we found that our model based on LIWC features achieves the best performance. </a:t>
            </a:r>
            <a:r>
              <a:rPr lang="en-US" dirty="0" smtClean="0"/>
              <a:t>One possible explanation is that the 70 categories of LIWC dictionary, including not only content categories such as home, job, and social that intuitively capture users' personal aspects, but also certain style (function) categories like ``pronouns'' and  ``verb tense'' that provide the self- or other-references and temporal hints.  </a:t>
            </a:r>
          </a:p>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28</a:t>
            </a:fld>
            <a:endParaRPr lang="zh-CN" altLang="en-US"/>
          </a:p>
        </p:txBody>
      </p:sp>
    </p:spTree>
    <p:extLst>
      <p:ext uri="{BB962C8B-B14F-4D97-AF65-F5344CB8AC3E}">
        <p14:creationId xmlns:p14="http://schemas.microsoft.com/office/powerpoint/2010/main" val="192280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Although meta-features only account for six dimensions, they also yield compelling performance. We argue that the timestamps of UGCs may play an important role regarding privacy leakage detection. </a:t>
            </a:r>
          </a:p>
          <a:p>
            <a:r>
              <a:rPr lang="en-US" altLang="zh-CN" sz="1200" b="0" i="0" kern="1200" dirty="0" smtClean="0">
                <a:solidFill>
                  <a:schemeClr val="tx1"/>
                </a:solidFill>
                <a:effectLst/>
                <a:latin typeface="+mn-lt"/>
                <a:ea typeface="+mn-ea"/>
                <a:cs typeface="+mn-cs"/>
              </a:rPr>
              <a:t>We thus had a closer look at the comparison among the time distributions of several representative categories in Figure 3. As can be seen,</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categories related to activities show prominent temporal patterns. For example, tweets related to users’ activities at home peak at around 12pm and 20pm,</a:t>
            </a:r>
            <a:r>
              <a:rPr lang="en-US" altLang="zh-CN" dirty="0" smtClean="0"/>
              <a:t> </a:t>
            </a:r>
            <a:r>
              <a:rPr lang="en-US" altLang="zh-CN" sz="1200" b="0" i="0" kern="1200" dirty="0" smtClean="0">
                <a:solidFill>
                  <a:schemeClr val="tx1"/>
                </a:solidFill>
                <a:effectLst/>
                <a:latin typeface="+mn-lt"/>
                <a:ea typeface="+mn-ea"/>
                <a:cs typeface="+mn-cs"/>
              </a:rPr>
              <a:t>while those related to users’ activities outside of home and work are more likely to be posted at around 20pm.</a:t>
            </a:r>
            <a:r>
              <a:rPr lang="en-US" altLang="zh-CN" dirty="0" smtClean="0"/>
              <a:t/>
            </a:r>
            <a:br>
              <a:rPr lang="en-US" altLang="zh-CN" dirty="0" smtClean="0"/>
            </a:br>
            <a:r>
              <a:rPr lang="en-US" altLang="zh-CN" dirty="0" smtClean="0"/>
              <a:t/>
            </a:r>
            <a:br>
              <a:rPr lang="en-US" altLang="zh-CN" dirty="0" smtClean="0"/>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29</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34170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With the increasing enthusiasm of users for sharing their daily lives on social networks, a large amount of personal data are made publicly available, such as personal demographics, daily activities and even relationship with others. Therefore, these </a:t>
            </a:r>
            <a:r>
              <a:rPr lang="en-US" altLang="zh-CN" dirty="0" smtClean="0">
                <a:effectLst/>
              </a:rPr>
              <a:t>data may put users at high privacy risks due to the following reasons.</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103C5790-6F2B-4687-836B-20B90645E04A}" type="slidenum">
              <a:rPr lang="zh-CN" altLang="en-US" smtClean="0"/>
              <a:t>3</a:t>
            </a:fld>
            <a:endParaRPr lang="zh-CN" altLang="en-US"/>
          </a:p>
        </p:txBody>
      </p:sp>
    </p:spTree>
    <p:extLst>
      <p:ext uri="{BB962C8B-B14F-4D97-AF65-F5344CB8AC3E}">
        <p14:creationId xmlns:p14="http://schemas.microsoft.com/office/powerpoint/2010/main" val="2092085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Table 3 shows the performance comparison between the baselines and our proposed </a:t>
            </a:r>
            <a:r>
              <a:rPr lang="en-US" altLang="zh-CN" sz="1200" b="1" i="0" kern="1200" dirty="0" smtClean="0">
                <a:solidFill>
                  <a:schemeClr val="tx1"/>
                </a:solidFill>
                <a:effectLst/>
                <a:latin typeface="+mn-lt"/>
                <a:ea typeface="+mn-ea"/>
                <a:cs typeface="+mn-cs"/>
              </a:rPr>
              <a:t>TOKEN</a:t>
            </a:r>
            <a:r>
              <a:rPr lang="en-US" altLang="zh-CN" sz="1200" b="0" i="0" kern="1200" dirty="0" smtClean="0">
                <a:solidFill>
                  <a:schemeClr val="tx1"/>
                </a:solidFill>
                <a:effectLst/>
                <a:latin typeface="+mn-lt"/>
                <a:ea typeface="+mn-ea"/>
                <a:cs typeface="+mn-cs"/>
              </a:rPr>
              <a:t>. First, we noticed that </a:t>
            </a:r>
            <a:r>
              <a:rPr lang="en-US" altLang="zh-CN" sz="1200" b="1" i="0" kern="1200" dirty="0" smtClean="0">
                <a:solidFill>
                  <a:schemeClr val="tx1"/>
                </a:solidFill>
                <a:effectLst/>
                <a:latin typeface="+mn-lt"/>
                <a:ea typeface="+mn-ea"/>
                <a:cs typeface="+mn-cs"/>
              </a:rPr>
              <a:t>TOKEN </a:t>
            </a:r>
            <a:r>
              <a:rPr lang="en-US" altLang="zh-CN" sz="1200" b="0" i="0" kern="1200" dirty="0" smtClean="0">
                <a:solidFill>
                  <a:schemeClr val="tx1"/>
                </a:solidFill>
                <a:effectLst/>
                <a:latin typeface="+mn-lt"/>
                <a:ea typeface="+mn-ea"/>
                <a:cs typeface="+mn-cs"/>
              </a:rPr>
              <a:t>outperforms the single task learning </a:t>
            </a:r>
            <a:r>
              <a:rPr lang="en-US" altLang="zh-CN" sz="1200" b="1" i="0" kern="1200" dirty="0" smtClean="0">
                <a:solidFill>
                  <a:schemeClr val="tx1"/>
                </a:solidFill>
                <a:effectLst/>
                <a:latin typeface="+mn-lt"/>
                <a:ea typeface="+mn-ea"/>
                <a:cs typeface="+mn-cs"/>
              </a:rPr>
              <a:t>SVM</a:t>
            </a:r>
            <a:r>
              <a:rPr lang="en-US" altLang="zh-CN" sz="1200" b="0" i="0" kern="1200" dirty="0" smtClean="0">
                <a:solidFill>
                  <a:schemeClr val="tx1"/>
                </a:solidFill>
                <a:effectLst/>
                <a:latin typeface="+mn-lt"/>
                <a:ea typeface="+mn-ea"/>
                <a:cs typeface="+mn-cs"/>
              </a:rPr>
              <a:t>. This verifies that there are relationships</a:t>
            </a:r>
            <a:r>
              <a:rPr lang="en-US" altLang="zh-CN" dirty="0" smtClean="0"/>
              <a:t> </a:t>
            </a:r>
            <a:r>
              <a:rPr lang="en-US" altLang="zh-CN" sz="1200" b="0" i="0" kern="1200" dirty="0" smtClean="0">
                <a:solidFill>
                  <a:schemeClr val="tx1"/>
                </a:solidFill>
                <a:effectLst/>
                <a:latin typeface="+mn-lt"/>
                <a:ea typeface="+mn-ea"/>
                <a:cs typeface="+mn-cs"/>
              </a:rPr>
              <a:t>among tasks. This also shows the superiority of our work over other similar privacy detection researches,</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which enables us to draw a</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conclusion that it is eﬀective to learn tasks by groups, defined by the taxonomy. </a:t>
            </a:r>
            <a:r>
              <a:rPr lang="en-US" altLang="zh-CN" dirty="0" smtClean="0"/>
              <a:t/>
            </a:r>
            <a:br>
              <a:rPr lang="en-US" altLang="zh-CN" dirty="0" smtClean="0"/>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30</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3341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aseline="0" dirty="0" smtClean="0"/>
              <a:t>Here we provide the insights regarding the guidelines obtained from the cross-culture user study. Table 5 shows </a:t>
            </a:r>
            <a:r>
              <a:rPr lang="en-US" altLang="zh-CN" sz="1200" b="0" i="0" kern="1200" dirty="0" smtClean="0">
                <a:solidFill>
                  <a:schemeClr val="tx1"/>
                </a:solidFill>
                <a:effectLst/>
                <a:latin typeface="+mn-lt"/>
                <a:ea typeface="+mn-ea"/>
                <a:cs typeface="+mn-cs"/>
              </a:rPr>
              <a:t>the eight  most diﬀerent privacy perceptions between users from the</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U.S. and Asia.</a:t>
            </a:r>
            <a:r>
              <a:rPr lang="en-US" altLang="zh-CN" sz="1200" b="0" i="0" kern="1200" baseline="0" dirty="0" smtClean="0">
                <a:solidFill>
                  <a:schemeClr val="tx1"/>
                </a:solidFill>
                <a:effectLst/>
                <a:latin typeface="+mn-lt"/>
                <a:ea typeface="+mn-ea"/>
                <a:cs typeface="+mn-cs"/>
              </a:rPr>
              <a:t> As expected, it</a:t>
            </a:r>
            <a:r>
              <a:rPr lang="en-US" altLang="zh-CN" dirty="0" smtClean="0"/>
              <a:t> </a:t>
            </a:r>
            <a:r>
              <a:rPr lang="en-US" altLang="zh-CN" sz="1200" b="0" i="0" kern="1200" dirty="0" smtClean="0">
                <a:solidFill>
                  <a:schemeClr val="tx1"/>
                </a:solidFill>
                <a:effectLst/>
                <a:latin typeface="+mn-lt"/>
                <a:ea typeface="+mn-ea"/>
                <a:cs typeface="+mn-cs"/>
              </a:rPr>
              <a:t>demonstrates the existence of cultural diﬀerence regarding privacy perception. Overall, the Americans are more open to share the listed</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personal aspects, especially their emotions, age and activities at home, as compared to the Asians. </a:t>
            </a:r>
            <a:r>
              <a:rPr lang="en-US" altLang="zh-CN" dirty="0" smtClean="0"/>
              <a:t/>
            </a:r>
            <a:br>
              <a:rPr lang="en-US" altLang="zh-CN" dirty="0" smtClean="0"/>
            </a:br>
            <a:r>
              <a:rPr lang="en-US" altLang="zh-CN" dirty="0" smtClean="0"/>
              <a:t/>
            </a:r>
            <a:br>
              <a:rPr lang="en-US" altLang="zh-CN" dirty="0" smtClean="0"/>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31</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48851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 addition, Table 6 also demonstrates the existence of social consensus between diﬀerent cultures regarding the privacy perception</a:t>
            </a:r>
            <a:r>
              <a:rPr lang="en-US" altLang="zh-CN" dirty="0" smtClean="0"/>
              <a:t>. Interestingly, we observed that the categories on which users from</a:t>
            </a:r>
          </a:p>
          <a:p>
            <a:r>
              <a:rPr lang="en-US" altLang="zh-CN" dirty="0" smtClean="0"/>
              <a:t>diﬀerent cultures achieve consensus are more private, as the majority of users agreed that these personal aspects should be kept private from the outsider audience.</a:t>
            </a: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32</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0090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Let</a:t>
            </a:r>
            <a:r>
              <a:rPr lang="en-US" altLang="zh-CN" baseline="0" dirty="0" smtClean="0"/>
              <a:t>’s come to the conclusion of our work. We </a:t>
            </a:r>
            <a:r>
              <a:rPr lang="en-US" altLang="zh-CN" sz="1200" b="1" dirty="0" smtClean="0"/>
              <a:t>introduce a scheme, consisting of three components: </a:t>
            </a:r>
            <a:r>
              <a:rPr lang="en-US" altLang="zh-CN" sz="1200" b="1" dirty="0" smtClean="0">
                <a:solidFill>
                  <a:srgbClr val="FF0000"/>
                </a:solidFill>
              </a:rPr>
              <a:t>description, prediction </a:t>
            </a:r>
            <a:r>
              <a:rPr lang="en-US" altLang="zh-CN" sz="1200" b="1" dirty="0" smtClean="0"/>
              <a:t>and</a:t>
            </a:r>
            <a:r>
              <a:rPr lang="en-US" altLang="zh-CN" sz="1200" b="1" dirty="0" smtClean="0">
                <a:solidFill>
                  <a:srgbClr val="FF0000"/>
                </a:solidFill>
              </a:rPr>
              <a:t> prescription</a:t>
            </a:r>
            <a:r>
              <a:rPr lang="en-US" altLang="zh-CN" sz="1200" b="1" baseline="0" dirty="0" smtClean="0">
                <a:solidFill>
                  <a:srgbClr val="FF0000"/>
                </a:solidFill>
              </a:rPr>
              <a:t> to study the problem of privacy preserving. </a:t>
            </a:r>
            <a:r>
              <a:rPr lang="en-US" altLang="zh-CN" sz="1200" b="1" dirty="0" smtClean="0">
                <a:solidFill>
                  <a:srgbClr val="FF0000"/>
                </a:solidFill>
              </a:rPr>
              <a:t> </a:t>
            </a:r>
          </a:p>
          <a:p>
            <a:r>
              <a:rPr lang="en-US" altLang="zh-CN" dirty="0" smtClean="0"/>
              <a:t>First, we build a comprehensive</a:t>
            </a:r>
            <a:r>
              <a:rPr lang="en-US" altLang="zh-CN" baseline="0" dirty="0" smtClean="0"/>
              <a:t> taxonomy to model users’ personal aspects, based on which we construct a benchmark dataset. Moreover, we develop a set of privacy-oriented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Second, regarding the prediction, we introduce a taxonomy-guided multi-task learning model to detect users’ privacy leakage. Last, we construct the cross-culture guidelines in terms of the users’ information disclosure norms from the AMT, based on which we can </a:t>
            </a:r>
            <a:r>
              <a:rPr lang="en-US" altLang="zh-CN" sz="1200" dirty="0" smtClean="0"/>
              <a:t>recommend the appropriate UGC-level privacy settings</a:t>
            </a:r>
            <a:r>
              <a:rPr lang="en-US" altLang="zh-CN" sz="1200" baseline="0" dirty="0" smtClean="0"/>
              <a:t> for users.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endParaRPr lang="en-US" altLang="zh-CN" baseline="0" dirty="0" smtClean="0"/>
          </a:p>
        </p:txBody>
      </p:sp>
      <p:sp>
        <p:nvSpPr>
          <p:cNvPr id="4" name="灯片编号占位符 3"/>
          <p:cNvSpPr>
            <a:spLocks noGrp="1"/>
          </p:cNvSpPr>
          <p:nvPr>
            <p:ph type="sldNum" sz="quarter" idx="10"/>
          </p:nvPr>
        </p:nvSpPr>
        <p:spPr/>
        <p:txBody>
          <a:bodyPr/>
          <a:lstStyle/>
          <a:p>
            <a:fld id="{8405E7FD-3A07-4E8C-9F1E-2A3F955B1080}" type="slidenum">
              <a:rPr lang="zh-CN" altLang="en-US" smtClean="0"/>
              <a:t>33</a:t>
            </a:fld>
            <a:endParaRPr lang="zh-CN" altLang="en-US"/>
          </a:p>
        </p:txBody>
      </p:sp>
    </p:spTree>
    <p:extLst>
      <p:ext uri="{BB962C8B-B14F-4D97-AF65-F5344CB8AC3E}">
        <p14:creationId xmlns:p14="http://schemas.microsoft.com/office/powerpoint/2010/main" val="2235058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Currently,</a:t>
            </a:r>
            <a:r>
              <a:rPr lang="en-US" altLang="zh-CN" baseline="0" dirty="0" smtClean="0"/>
              <a:t> we only use the simple linear mappings to build the prediction model. However, the complex prediction mapping maybe nonlinear, which propels us to explore more advanced neural networks in the future. </a:t>
            </a:r>
            <a:endParaRPr lang="zh-CN" altLang="en-US" dirty="0"/>
          </a:p>
        </p:txBody>
      </p:sp>
      <p:sp>
        <p:nvSpPr>
          <p:cNvPr id="4" name="灯片编号占位符 3"/>
          <p:cNvSpPr>
            <a:spLocks noGrp="1"/>
          </p:cNvSpPr>
          <p:nvPr>
            <p:ph type="sldNum" sz="quarter" idx="10"/>
          </p:nvPr>
        </p:nvSpPr>
        <p:spPr/>
        <p:txBody>
          <a:bodyPr/>
          <a:lstStyle/>
          <a:p>
            <a:fld id="{103C5790-6F2B-4687-836B-20B90645E04A}" type="slidenum">
              <a:rPr lang="zh-CN" altLang="en-US" smtClean="0"/>
              <a:t>34</a:t>
            </a:fld>
            <a:endParaRPr lang="zh-CN" altLang="en-US"/>
          </a:p>
        </p:txBody>
      </p:sp>
    </p:spTree>
    <p:extLst>
      <p:ext uri="{BB962C8B-B14F-4D97-AF65-F5344CB8AC3E}">
        <p14:creationId xmlns:p14="http://schemas.microsoft.com/office/powerpoint/2010/main" val="1018013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That’s all.</a:t>
            </a:r>
            <a:r>
              <a:rPr lang="en-US" altLang="zh-CN" baseline="0" dirty="0" smtClean="0"/>
              <a:t> Thank you.  </a:t>
            </a:r>
            <a:endParaRPr lang="zh-CN" altLang="en-US" dirty="0"/>
          </a:p>
        </p:txBody>
      </p:sp>
      <p:sp>
        <p:nvSpPr>
          <p:cNvPr id="4" name="灯片编号占位符 3"/>
          <p:cNvSpPr>
            <a:spLocks noGrp="1"/>
          </p:cNvSpPr>
          <p:nvPr>
            <p:ph type="sldNum" sz="quarter" idx="10"/>
          </p:nvPr>
        </p:nvSpPr>
        <p:spPr/>
        <p:txBody>
          <a:bodyPr/>
          <a:lstStyle/>
          <a:p>
            <a:fld id="{8405E7FD-3A07-4E8C-9F1E-2A3F955B1080}" type="slidenum">
              <a:rPr lang="zh-CN" altLang="en-US" smtClean="0"/>
              <a:t>35</a:t>
            </a:fld>
            <a:endParaRPr lang="zh-CN" altLang="en-US"/>
          </a:p>
        </p:txBody>
      </p:sp>
    </p:spTree>
    <p:extLst>
      <p:ext uri="{BB962C8B-B14F-4D97-AF65-F5344CB8AC3E}">
        <p14:creationId xmlns:p14="http://schemas.microsoft.com/office/powerpoint/2010/main" val="3148974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05E7FD-3A07-4E8C-9F1E-2A3F955B1080}" type="slidenum">
              <a:rPr lang="zh-CN" altLang="en-US" smtClean="0"/>
              <a:t>36</a:t>
            </a:fld>
            <a:endParaRPr lang="zh-CN" altLang="en-US"/>
          </a:p>
        </p:txBody>
      </p:sp>
    </p:spTree>
    <p:extLst>
      <p:ext uri="{BB962C8B-B14F-4D97-AF65-F5344CB8AC3E}">
        <p14:creationId xmlns:p14="http://schemas.microsoft.com/office/powerpoint/2010/main" val="395428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37</a:t>
            </a:fld>
            <a:endParaRPr lang="zh-CN" altLang="en-US"/>
          </a:p>
        </p:txBody>
      </p:sp>
    </p:spTree>
    <p:extLst>
      <p:ext uri="{BB962C8B-B14F-4D97-AF65-F5344CB8AC3E}">
        <p14:creationId xmlns:p14="http://schemas.microsoft.com/office/powerpoint/2010/main" val="61784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effectLst/>
              </a:rPr>
              <a:t>First, the default settings usually make the most UGCs publicly accessible. As a result, the UGCs have a large chance to be seen by unexpected audience which may cause unexpected effects to users. </a:t>
            </a:r>
            <a:r>
              <a:rPr lang="en-US" altLang="zh-CN" sz="1200" b="0" i="0" u="none" strike="noStrike" kern="1200" baseline="0" dirty="0" smtClean="0">
                <a:solidFill>
                  <a:schemeClr val="tx1"/>
                </a:solidFill>
                <a:latin typeface="+mn-lt"/>
                <a:ea typeface="+mn-ea"/>
                <a:cs typeface="+mn-cs"/>
              </a:rPr>
              <a:t>Take a real story as an example. A video podcaster posted his detailed vocation plan in tweets, like this(</a:t>
            </a:r>
            <a:r>
              <a:rPr lang="zh-CN" altLang="en-US" sz="1200" b="0" i="0" u="none" strike="noStrike" kern="1200" baseline="0" dirty="0" smtClean="0">
                <a:solidFill>
                  <a:schemeClr val="tx1"/>
                </a:solidFill>
                <a:latin typeface="+mn-lt"/>
                <a:ea typeface="+mn-ea"/>
                <a:cs typeface="+mn-cs"/>
              </a:rPr>
              <a:t>图中的</a:t>
            </a:r>
            <a:r>
              <a:rPr lang="en-US" altLang="zh-CN" sz="1200" b="0" i="0" u="none" strike="noStrike" kern="1200" baseline="0" dirty="0" smtClean="0">
                <a:solidFill>
                  <a:schemeClr val="tx1"/>
                </a:solidFill>
                <a:latin typeface="+mn-lt"/>
                <a:ea typeface="+mn-ea"/>
                <a:cs typeface="+mn-cs"/>
              </a:rPr>
              <a:t>tweets</a:t>
            </a:r>
            <a:r>
              <a:rPr lang="zh-CN" altLang="en-US" sz="1200" b="0" i="0" u="none" strike="noStrike" kern="1200" baseline="0" dirty="0" smtClean="0">
                <a:solidFill>
                  <a:schemeClr val="tx1"/>
                </a:solidFill>
                <a:latin typeface="+mn-lt"/>
                <a:ea typeface="+mn-ea"/>
                <a:cs typeface="+mn-cs"/>
              </a:rPr>
              <a:t>内容</a:t>
            </a:r>
            <a:r>
              <a:rPr lang="en-US" altLang="zh-CN" sz="1200" b="0" i="0" u="none" strike="noStrike" kern="1200" baseline="0" dirty="0" smtClean="0">
                <a:solidFill>
                  <a:schemeClr val="tx1"/>
                </a:solidFill>
                <a:latin typeface="+mn-lt"/>
                <a:ea typeface="+mn-ea"/>
                <a:cs typeface="+mn-cs"/>
              </a:rPr>
              <a:t>). Then when they were enjoying the family party at Saint Louis, guess what happened? It is a sad story. His Arizona home got broken-in.   </a:t>
            </a:r>
            <a:endParaRPr lang="en-US" altLang="zh-CN" dirty="0" smtClean="0"/>
          </a:p>
          <a:p>
            <a:r>
              <a:rPr lang="en-US" dirty="0" smtClean="0">
                <a:effectLst/>
              </a:rPr>
              <a:t/>
            </a:r>
            <a:br>
              <a:rPr lang="en-US" dirty="0" smtClean="0">
                <a:effectLst/>
              </a:rPr>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4</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1134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S</a:t>
            </a:r>
            <a:r>
              <a:rPr lang="en-US" altLang="zh-CN" sz="1200" b="0" i="0" u="none" strike="noStrike" kern="1200" baseline="0" dirty="0" smtClean="0">
                <a:solidFill>
                  <a:schemeClr val="tx1"/>
                </a:solidFill>
                <a:latin typeface="+mn-lt"/>
                <a:ea typeface="+mn-ea"/>
                <a:cs typeface="+mn-cs"/>
              </a:rPr>
              <a:t>econd, </a:t>
            </a:r>
            <a:r>
              <a:rPr lang="en-US" altLang="zh-CN" dirty="0" smtClean="0">
                <a:effectLst/>
              </a:rPr>
              <a:t>users may even be unaware of the privacy leakage when they are posting on social networks. that</a:t>
            </a:r>
            <a:r>
              <a:rPr lang="en-US" altLang="zh-CN" baseline="0" dirty="0" smtClean="0">
                <a:effectLst/>
              </a:rPr>
              <a:t> is why there are </a:t>
            </a:r>
            <a:r>
              <a:rPr lang="en-US" altLang="zh-CN" dirty="0" smtClean="0">
                <a:effectLst/>
              </a:rPr>
              <a:t>regrettable messages.</a:t>
            </a:r>
            <a:r>
              <a:rPr lang="en-US" altLang="zh-CN" baseline="0" dirty="0" smtClean="0">
                <a:effectLst/>
              </a:rPr>
              <a:t> I guess some of you may also deleted what you have posted. According to this work, regretted posts were usually created during highly emotional “hot states”… So we may leak our privacy </a:t>
            </a:r>
            <a:r>
              <a:rPr lang="en-US" altLang="zh-CN" baseline="0" dirty="0" err="1" smtClean="0">
                <a:effectLst/>
              </a:rPr>
              <a:t>unawarely</a:t>
            </a:r>
            <a:r>
              <a:rPr lang="en-US" altLang="zh-CN" baseline="0" dirty="0" smtClean="0">
                <a:effectLst/>
              </a:rPr>
              <a:t>. Therefore, </a:t>
            </a:r>
            <a:r>
              <a:rPr lang="en-US" altLang="zh-CN" sz="1200" b="1" dirty="0" smtClean="0">
                <a:solidFill>
                  <a:srgbClr val="000000"/>
                </a:solidFill>
              </a:rPr>
              <a:t>Privacy leakage via UGCs deserves our special attention</a:t>
            </a:r>
            <a:r>
              <a:rPr lang="en-US" altLang="zh-CN" sz="1200" b="1" dirty="0" smtClean="0"/>
              <a:t>.</a:t>
            </a:r>
            <a:endParaRPr lang="zh-CN" altLang="en-US"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5</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4080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effectLst/>
              </a:rPr>
              <a:t>In fact, users' growing concern regarding their privacy leakage on social media has attracted many researchers. However, most of them studied privacy leakage in social media on the well-structured data, such as </a:t>
            </a:r>
            <a:r>
              <a:rPr lang="en-US" altLang="zh-CN" dirty="0" smtClean="0">
                <a:effectLst/>
              </a:rPr>
              <a:t>users structured profiles, </a:t>
            </a:r>
            <a:r>
              <a:rPr lang="en-US" dirty="0" smtClean="0">
                <a:effectLst/>
              </a:rPr>
              <a:t>privacy settings and </a:t>
            </a:r>
            <a:r>
              <a:rPr lang="en-US" altLang="zh-CN" dirty="0" smtClean="0">
                <a:effectLst/>
              </a:rPr>
              <a:t> users' trajectory records.</a:t>
            </a:r>
            <a:r>
              <a:rPr lang="en-US" dirty="0" smtClean="0">
                <a:effectLst/>
              </a:rPr>
              <a:t> Far too little attention has been paid to investigate users' unstructured data, e.g., users' micro-blogs, whereby the information is richer and privacy issues are more prominent. As far as we know, </a:t>
            </a:r>
            <a:r>
              <a:rPr lang="en-US" altLang="zh-CN" baseline="0" dirty="0" smtClean="0">
                <a:effectLst/>
              </a:rPr>
              <a:t>these work mainly focus on training eﬀective classifiers to predict whether the given UGC is privacy-sensitive.</a:t>
            </a:r>
          </a:p>
          <a:p>
            <a:r>
              <a:rPr lang="en-US" dirty="0" smtClean="0">
                <a:effectLst/>
              </a:rPr>
              <a:t/>
            </a:r>
            <a:br>
              <a:rPr lang="en-US" dirty="0" smtClean="0">
                <a:effectLst/>
              </a:rPr>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6</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5257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effectLst/>
              </a:rPr>
              <a:t> In addition, m</a:t>
            </a:r>
            <a:r>
              <a:rPr lang="en-US" altLang="zh-CN" sz="1200" b="0" i="0" kern="1200" dirty="0" smtClean="0">
                <a:solidFill>
                  <a:schemeClr val="tx1"/>
                </a:solidFill>
                <a:effectLst/>
                <a:latin typeface="+mn-lt"/>
                <a:ea typeface="+mn-ea"/>
                <a:cs typeface="+mn-cs"/>
              </a:rPr>
              <a:t>ulti-task learning works by jointly solving a problem together with other related problems simultaneously, using a shared representation. This often leads to a better model for the research.</a:t>
            </a:r>
            <a:r>
              <a:rPr lang="en-US" altLang="zh-CN" sz="1200" b="0" i="0" kern="1200" baseline="0" dirty="0" smtClean="0">
                <a:solidFill>
                  <a:schemeClr val="tx1"/>
                </a:solidFill>
                <a:effectLst/>
                <a:latin typeface="+mn-lt"/>
                <a:ea typeface="+mn-ea"/>
                <a:cs typeface="+mn-cs"/>
              </a:rPr>
              <a:t> For example, multi-task learning has been successfully applied to the social behavior prediction, image annotation, web search, and so on. However, limited efforts have been dedicated to the privacy domain, which is the major concern of our work.</a:t>
            </a:r>
            <a:r>
              <a:rPr lang="en-US" dirty="0" smtClean="0">
                <a:effectLst/>
              </a:rPr>
              <a:t/>
            </a:r>
            <a:br>
              <a:rPr lang="en-US" dirty="0" smtClean="0">
                <a:effectLst/>
              </a:rPr>
            </a:br>
            <a:endParaRPr lang="en-US"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7</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95397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smtClean="0"/>
              <a:t>Considering that information and  audience both play pivotal roles in the privacy preserving, we</a:t>
            </a:r>
            <a:r>
              <a:rPr lang="en-US" altLang="zh-CN" sz="1200" b="0" baseline="0" dirty="0" smtClean="0"/>
              <a:t> aims to </a:t>
            </a:r>
            <a:r>
              <a:rPr lang="en-US" altLang="zh-CN" sz="1200" b="0" dirty="0" smtClean="0"/>
              <a:t>answer the question of </a:t>
            </a:r>
            <a:r>
              <a:rPr lang="en-US" altLang="zh-CN" sz="1200" b="0" i="1" dirty="0" smtClean="0">
                <a:solidFill>
                  <a:srgbClr val="FF0000"/>
                </a:solidFill>
              </a:rPr>
              <a:t>Who Can See What</a:t>
            </a:r>
            <a:r>
              <a:rPr lang="en-US" altLang="zh-CN" sz="1200" b="0" dirty="0" smtClean="0"/>
              <a:t>. In other words,</a:t>
            </a:r>
            <a:r>
              <a:rPr lang="en-US" altLang="zh-CN" sz="1200" b="0" baseline="0" dirty="0" smtClean="0"/>
              <a:t> we aim to devise a privacy preserving framework, which is able to remind users the appropriate audience for the given tweet. </a:t>
            </a:r>
            <a:endParaRPr lang="zh-CN" altLang="en-US" sz="1200" b="0" dirty="0" smtClean="0"/>
          </a:p>
          <a:p>
            <a:endParaRPr lang="en-US" b="0" dirty="0"/>
          </a:p>
        </p:txBody>
      </p:sp>
      <p:sp>
        <p:nvSpPr>
          <p:cNvPr id="4" name="灯片编号占位符 3"/>
          <p:cNvSpPr>
            <a:spLocks noGrp="1"/>
          </p:cNvSpPr>
          <p:nvPr>
            <p:ph type="sldNum" sz="quarter" idx="10"/>
          </p:nvPr>
        </p:nvSpPr>
        <p:spPr/>
        <p:txBody>
          <a:bodyPr/>
          <a:lstStyle/>
          <a:p>
            <a:fld id="{E6F7AC8E-E0F4-40C3-8D74-662C403C6FBE}" type="slidenum">
              <a:rPr lang="zh-CN" altLang="en-US" smtClean="0"/>
              <a:pPr/>
              <a:t>8</a:t>
            </a:fld>
            <a:endParaRPr lang="zh-CN" alt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94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However, answering </a:t>
            </a:r>
            <a:r>
              <a:rPr lang="en-US" altLang="zh-CN" sz="1200" b="0" i="1" kern="1200" dirty="0" smtClean="0">
                <a:solidFill>
                  <a:schemeClr val="tx1"/>
                </a:solidFill>
                <a:effectLst/>
                <a:latin typeface="+mn-lt"/>
                <a:ea typeface="+mn-ea"/>
                <a:cs typeface="+mn-cs"/>
              </a:rPr>
              <a:t>Who Can See What </a:t>
            </a:r>
            <a:r>
              <a:rPr lang="en-US" altLang="zh-CN" sz="1200" b="0" i="0" kern="1200" dirty="0" smtClean="0">
                <a:solidFill>
                  <a:schemeClr val="tx1"/>
                </a:solidFill>
                <a:effectLst/>
                <a:latin typeface="+mn-lt"/>
                <a:ea typeface="+mn-ea"/>
                <a:cs typeface="+mn-cs"/>
              </a:rPr>
              <a:t>is non-trivial due to the following reasons.  Firstly,</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the personal aspects of users</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conveyed by their posts are usually not independent but can</a:t>
            </a:r>
            <a:r>
              <a:rPr lang="en-US" altLang="zh-CN" dirty="0" smtClean="0"/>
              <a:t> </a:t>
            </a:r>
            <a:r>
              <a:rPr lang="en-US" altLang="zh-CN" sz="1200" b="0" i="0" kern="1200" dirty="0" smtClean="0">
                <a:solidFill>
                  <a:schemeClr val="tx1"/>
                </a:solidFill>
                <a:effectLst/>
                <a:latin typeface="+mn-lt"/>
                <a:ea typeface="+mn-ea"/>
                <a:cs typeface="+mn-cs"/>
              </a:rPr>
              <a:t>be organized into certain structures, such as groups, according</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to their relatedness. Such relatedness structure can impose certain constraints to the feature space and enhance the performance of aspect detection. </a:t>
            </a:r>
            <a:r>
              <a:rPr lang="en-US" altLang="zh-CN" sz="1200" b="1" dirty="0" smtClean="0">
                <a:latin typeface="+mn-lt"/>
                <a:cs typeface="+mn-ea"/>
                <a:sym typeface="+mn-lt"/>
              </a:rPr>
              <a:t>The first challenge is how to construct and leverage the relatedness structure to boost the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latin typeface="+mn-lt"/>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Secondly,</a:t>
            </a:r>
            <a:r>
              <a:rPr lang="en-US" altLang="zh-CN" sz="1200" b="0" i="0" kern="1200" baseline="0" dirty="0" smtClean="0">
                <a:solidFill>
                  <a:schemeClr val="tx1"/>
                </a:solidFill>
                <a:effectLst/>
                <a:latin typeface="+mn-lt"/>
                <a:ea typeface="+mn-ea"/>
                <a:cs typeface="+mn-cs"/>
              </a:rPr>
              <a:t> t</a:t>
            </a:r>
            <a:r>
              <a:rPr lang="en-US" altLang="zh-CN" sz="1200" b="0" i="0" kern="1200" dirty="0" smtClean="0">
                <a:solidFill>
                  <a:schemeClr val="tx1"/>
                </a:solidFill>
                <a:effectLst/>
                <a:latin typeface="+mn-lt"/>
                <a:ea typeface="+mn-ea"/>
                <a:cs typeface="+mn-cs"/>
              </a:rPr>
              <a:t>hus far, no gold standard guideline is available to guide </a:t>
            </a:r>
            <a:r>
              <a:rPr lang="en-US" altLang="zh-CN" sz="1200" b="0" i="1" kern="1200" dirty="0" smtClean="0">
                <a:solidFill>
                  <a:schemeClr val="tx1"/>
                </a:solidFill>
                <a:effectLst/>
                <a:latin typeface="+mn-lt"/>
                <a:ea typeface="+mn-ea"/>
                <a:cs typeface="+mn-cs"/>
              </a:rPr>
              <a:t>Who Can See What</a:t>
            </a:r>
            <a:r>
              <a:rPr lang="en-US" altLang="zh-CN" sz="1200" b="0" i="0" kern="1200" dirty="0" smtClean="0">
                <a:solidFill>
                  <a:schemeClr val="tx1"/>
                </a:solidFill>
                <a:effectLst/>
                <a:latin typeface="+mn-lt"/>
                <a:ea typeface="+mn-ea"/>
                <a:cs typeface="+mn-cs"/>
              </a:rPr>
              <a:t>. This poses</a:t>
            </a:r>
            <a:r>
              <a:rPr lang="en-US" altLang="zh-CN" sz="1200" b="0" i="0" kern="1200" baseline="0" dirty="0" smtClean="0">
                <a:solidFill>
                  <a:schemeClr val="tx1"/>
                </a:solidFill>
                <a:effectLst/>
                <a:latin typeface="+mn-lt"/>
                <a:ea typeface="+mn-ea"/>
                <a:cs typeface="+mn-cs"/>
              </a:rPr>
              <a:t> a crucial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The third challenge lies in the lack of the benchmark dataset and the way to extract a set of privacy-oriented features. </a:t>
            </a:r>
            <a:r>
              <a:rPr lang="en-US" altLang="zh-CN" dirty="0" smtClean="0"/>
              <a:t/>
            </a:r>
            <a:br>
              <a:rPr lang="en-US" altLang="zh-CN" dirty="0" smtClean="0"/>
            </a:br>
            <a:r>
              <a:rPr lang="en-US" altLang="zh-CN" dirty="0" smtClean="0"/>
              <a:t/>
            </a:r>
            <a:br>
              <a:rPr lang="en-US" altLang="zh-CN" dirty="0" smtClean="0"/>
            </a:br>
            <a:endParaRPr lang="en-US" altLang="zh-CN" sz="1200" b="1" dirty="0" smtClean="0">
              <a:latin typeface="+mn-lt"/>
              <a:cs typeface="+mn-ea"/>
              <a:sym typeface="+mn-lt"/>
            </a:endParaRPr>
          </a:p>
          <a:p>
            <a:endParaRPr lang="en-US" altLang="zh-CN" sz="1200" b="0" i="0" kern="1200" dirty="0" smtClean="0">
              <a:solidFill>
                <a:schemeClr val="tx1"/>
              </a:solidFill>
              <a:effectLst/>
              <a:latin typeface="+mn-lt"/>
              <a:ea typeface="+mn-ea"/>
              <a:cs typeface="+mn-cs"/>
            </a:endParaRPr>
          </a:p>
          <a:p>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8E4A360F-3463-46ED-9FDA-0B318B114199}" type="slidenum">
              <a:rPr lang="zh-CN" altLang="en-US" smtClean="0"/>
              <a:t>9</a:t>
            </a:fld>
            <a:endParaRPr lang="zh-CN" altLang="en-US"/>
          </a:p>
        </p:txBody>
      </p:sp>
    </p:spTree>
    <p:extLst>
      <p:ext uri="{BB962C8B-B14F-4D97-AF65-F5344CB8AC3E}">
        <p14:creationId xmlns:p14="http://schemas.microsoft.com/office/powerpoint/2010/main" val="1322404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1F6C2AD-AA5D-46E3-BC1E-22A6EBAF399D}" type="datetime1">
              <a:rPr lang="en-US" altLang="zh-CN" smtClean="0"/>
              <a:t>7/16/2018</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B388F-715E-436B-8376-FDB8088E3FC8}" type="slidenum">
              <a:rPr lang="zh-CN" altLang="en-US" smtClean="0"/>
              <a:t>‹#›</a:t>
            </a:fld>
            <a:endParaRPr lang="zh-CN" altLang="en-US" dirty="0"/>
          </a:p>
        </p:txBody>
      </p:sp>
    </p:spTree>
    <p:extLst>
      <p:ext uri="{BB962C8B-B14F-4D97-AF65-F5344CB8AC3E}">
        <p14:creationId xmlns:p14="http://schemas.microsoft.com/office/powerpoint/2010/main" val="204326895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760DA88-F15C-465E-A859-F66BC05A45DC}" type="datetime1">
              <a:rPr lang="en-US" altLang="zh-CN" smtClean="0"/>
              <a:t>7/16/2018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B388F-715E-436B-8376-FDB8088E3FC8}" type="slidenum">
              <a:rPr lang="zh-CN" altLang="en-US" smtClean="0"/>
              <a:t>‹#›</a:t>
            </a:fld>
            <a:endParaRPr lang="zh-CN" altLang="en-US"/>
          </a:p>
        </p:txBody>
      </p:sp>
    </p:spTree>
    <p:extLst>
      <p:ext uri="{BB962C8B-B14F-4D97-AF65-F5344CB8AC3E}">
        <p14:creationId xmlns:p14="http://schemas.microsoft.com/office/powerpoint/2010/main" val="26774898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B700B82-B165-4963-B2C3-40AA04CC7D0E}" type="datetime1">
              <a:rPr lang="en-US" altLang="zh-CN" smtClean="0"/>
              <a:t>7/16/2018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B388F-715E-436B-8376-FDB8088E3FC8}" type="slidenum">
              <a:rPr lang="zh-CN" altLang="en-US" smtClean="0"/>
              <a:t>‹#›</a:t>
            </a:fld>
            <a:endParaRPr lang="zh-CN" altLang="en-US"/>
          </a:p>
        </p:txBody>
      </p:sp>
    </p:spTree>
    <p:extLst>
      <p:ext uri="{BB962C8B-B14F-4D97-AF65-F5344CB8AC3E}">
        <p14:creationId xmlns:p14="http://schemas.microsoft.com/office/powerpoint/2010/main" val="11793693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A89E53B-0D10-4FF7-BCB9-5065FA929664}" type="datetime1">
              <a:rPr lang="en-US" altLang="zh-CN" smtClean="0"/>
              <a:t>7/16/2018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B388F-715E-436B-8376-FDB8088E3FC8}" type="slidenum">
              <a:rPr lang="zh-CN" altLang="en-US" smtClean="0"/>
              <a:t>‹#›</a:t>
            </a:fld>
            <a:endParaRPr lang="zh-CN" altLang="en-US"/>
          </a:p>
        </p:txBody>
      </p:sp>
    </p:spTree>
    <p:extLst>
      <p:ext uri="{BB962C8B-B14F-4D97-AF65-F5344CB8AC3E}">
        <p14:creationId xmlns:p14="http://schemas.microsoft.com/office/powerpoint/2010/main" val="29485922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018FFB4-3749-4C31-A92D-CFEC54077389}" type="datetime1">
              <a:rPr lang="en-US" altLang="zh-CN" smtClean="0"/>
              <a:t>7/16/2018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B388F-715E-436B-8376-FDB8088E3FC8}" type="slidenum">
              <a:rPr lang="zh-CN" altLang="en-US" smtClean="0"/>
              <a:t>‹#›</a:t>
            </a:fld>
            <a:endParaRPr lang="zh-CN" altLang="en-US"/>
          </a:p>
        </p:txBody>
      </p:sp>
    </p:spTree>
    <p:extLst>
      <p:ext uri="{BB962C8B-B14F-4D97-AF65-F5344CB8AC3E}">
        <p14:creationId xmlns:p14="http://schemas.microsoft.com/office/powerpoint/2010/main" val="218221906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4C10F2D-7B7C-4E27-9260-2865D9A374F3}" type="datetime1">
              <a:rPr lang="en-US" altLang="zh-CN" smtClean="0"/>
              <a:t>7/16/2018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8B388F-715E-436B-8376-FDB8088E3FC8}" type="slidenum">
              <a:rPr lang="zh-CN" altLang="en-US" smtClean="0"/>
              <a:t>‹#›</a:t>
            </a:fld>
            <a:endParaRPr lang="zh-CN" altLang="en-US"/>
          </a:p>
        </p:txBody>
      </p:sp>
    </p:spTree>
    <p:extLst>
      <p:ext uri="{BB962C8B-B14F-4D97-AF65-F5344CB8AC3E}">
        <p14:creationId xmlns:p14="http://schemas.microsoft.com/office/powerpoint/2010/main" val="679330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939EF43-01A9-4F0A-BDBF-893714473936}" type="datetime1">
              <a:rPr lang="en-US" altLang="zh-CN" smtClean="0"/>
              <a:t>7/16/2018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8B388F-715E-436B-8376-FDB8088E3FC8}" type="slidenum">
              <a:rPr lang="zh-CN" altLang="en-US" smtClean="0"/>
              <a:t>‹#›</a:t>
            </a:fld>
            <a:endParaRPr lang="zh-CN" altLang="en-US"/>
          </a:p>
        </p:txBody>
      </p:sp>
    </p:spTree>
    <p:extLst>
      <p:ext uri="{BB962C8B-B14F-4D97-AF65-F5344CB8AC3E}">
        <p14:creationId xmlns:p14="http://schemas.microsoft.com/office/powerpoint/2010/main" val="3765187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0E8704-DBAF-4FE0-B184-11D100F236EC}" type="datetime1">
              <a:rPr lang="en-US" altLang="zh-CN" smtClean="0"/>
              <a:t>7/16/2018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8B388F-715E-436B-8376-FDB8088E3FC8}" type="slidenum">
              <a:rPr lang="zh-CN" altLang="en-US" smtClean="0"/>
              <a:t>‹#›</a:t>
            </a:fld>
            <a:endParaRPr lang="zh-CN" altLang="en-US"/>
          </a:p>
        </p:txBody>
      </p:sp>
    </p:spTree>
    <p:extLst>
      <p:ext uri="{BB962C8B-B14F-4D97-AF65-F5344CB8AC3E}">
        <p14:creationId xmlns:p14="http://schemas.microsoft.com/office/powerpoint/2010/main" val="1883255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002AE1-C546-4C88-8CD5-6E0C009000C4}" type="datetime1">
              <a:rPr lang="en-US" altLang="zh-CN" smtClean="0"/>
              <a:t>7/16/2018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8B388F-715E-436B-8376-FDB8088E3FC8}" type="slidenum">
              <a:rPr lang="zh-CN" altLang="en-US" smtClean="0"/>
              <a:t>‹#›</a:t>
            </a:fld>
            <a:endParaRPr lang="zh-CN" altLang="en-US"/>
          </a:p>
        </p:txBody>
      </p:sp>
    </p:spTree>
    <p:extLst>
      <p:ext uri="{BB962C8B-B14F-4D97-AF65-F5344CB8AC3E}">
        <p14:creationId xmlns:p14="http://schemas.microsoft.com/office/powerpoint/2010/main" val="139231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E8E55F8-1FD7-4D11-8EAD-D24C134F9C73}" type="datetime1">
              <a:rPr lang="en-US" altLang="zh-CN" smtClean="0"/>
              <a:t>7/16/2018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8B388F-715E-436B-8376-FDB8088E3FC8}" type="slidenum">
              <a:rPr lang="zh-CN" altLang="en-US" smtClean="0"/>
              <a:t>‹#›</a:t>
            </a:fld>
            <a:endParaRPr lang="zh-CN" altLang="en-US"/>
          </a:p>
        </p:txBody>
      </p:sp>
    </p:spTree>
    <p:extLst>
      <p:ext uri="{BB962C8B-B14F-4D97-AF65-F5344CB8AC3E}">
        <p14:creationId xmlns:p14="http://schemas.microsoft.com/office/powerpoint/2010/main" val="2310560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4460CB1-328C-4E55-A6B5-47EDC8C8C4E9}" type="datetime1">
              <a:rPr lang="en-US" altLang="zh-CN" smtClean="0"/>
              <a:t>7/16/2018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8B388F-715E-436B-8376-FDB8088E3FC8}" type="slidenum">
              <a:rPr lang="zh-CN" altLang="en-US" smtClean="0"/>
              <a:t>‹#›</a:t>
            </a:fld>
            <a:endParaRPr lang="zh-CN" altLang="en-US"/>
          </a:p>
        </p:txBody>
      </p:sp>
    </p:spTree>
    <p:extLst>
      <p:ext uri="{BB962C8B-B14F-4D97-AF65-F5344CB8AC3E}">
        <p14:creationId xmlns:p14="http://schemas.microsoft.com/office/powerpoint/2010/main" val="313268735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E3515-999E-442F-B3ED-F68D00FDECD9}" type="datetime1">
              <a:rPr lang="en-US" altLang="zh-CN" smtClean="0"/>
              <a:t>7/16/2018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8B388F-715E-436B-8376-FDB8088E3FC8}" type="slidenum">
              <a:rPr lang="zh-CN" altLang="en-US" smtClean="0"/>
              <a:t>‹#›</a:t>
            </a:fld>
            <a:endParaRPr lang="zh-CN" altLang="en-US"/>
          </a:p>
        </p:txBody>
      </p:sp>
    </p:spTree>
    <p:extLst>
      <p:ext uri="{BB962C8B-B14F-4D97-AF65-F5344CB8AC3E}">
        <p14:creationId xmlns:p14="http://schemas.microsoft.com/office/powerpoint/2010/main" val="3908908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tmp"/><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image" Target="../media/image22.wmf"/></Relationships>
</file>

<file path=ppt/slides/_rels/slide2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22.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5.wmf"/></Relationships>
</file>

<file path=ppt/slides/_rels/slide2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4.tmp"/><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gif"/></Relationships>
</file>

<file path=ppt/slides/_rels/slide30.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35579" y="1043706"/>
            <a:ext cx="12781444" cy="2387600"/>
          </a:xfrm>
        </p:spPr>
        <p:txBody>
          <a:bodyPr>
            <a:noAutofit/>
          </a:bodyPr>
          <a:lstStyle/>
          <a:p>
            <a:r>
              <a:rPr lang="en-US" altLang="zh-CN" sz="4800" b="1" dirty="0">
                <a:latin typeface="+mn-lt"/>
                <a:ea typeface="+mn-ea"/>
                <a:cs typeface="+mn-ea"/>
                <a:sym typeface="+mn-lt"/>
              </a:rPr>
              <a:t>A Personal Privacy Preserving Framework: </a:t>
            </a:r>
            <a:r>
              <a:rPr lang="en-US" altLang="zh-CN" sz="4800" b="1" dirty="0" smtClean="0">
                <a:latin typeface="+mn-lt"/>
                <a:ea typeface="+mn-ea"/>
                <a:cs typeface="+mn-ea"/>
                <a:sym typeface="+mn-lt"/>
              </a:rPr>
              <a:t/>
            </a:r>
            <a:br>
              <a:rPr lang="en-US" altLang="zh-CN" sz="4800" b="1" dirty="0" smtClean="0">
                <a:latin typeface="+mn-lt"/>
                <a:ea typeface="+mn-ea"/>
                <a:cs typeface="+mn-ea"/>
                <a:sym typeface="+mn-lt"/>
              </a:rPr>
            </a:br>
            <a:r>
              <a:rPr lang="en-US" altLang="zh-CN" sz="4800" b="1" dirty="0" smtClean="0">
                <a:latin typeface="+mn-lt"/>
                <a:ea typeface="+mn-ea"/>
                <a:cs typeface="+mn-ea"/>
                <a:sym typeface="+mn-lt"/>
              </a:rPr>
              <a:t>I </a:t>
            </a:r>
            <a:r>
              <a:rPr lang="en-US" altLang="zh-CN" sz="4800" b="1" dirty="0">
                <a:latin typeface="+mn-lt"/>
                <a:ea typeface="+mn-ea"/>
                <a:cs typeface="+mn-ea"/>
                <a:sym typeface="+mn-lt"/>
              </a:rPr>
              <a:t>Let You Know </a:t>
            </a:r>
            <a:r>
              <a:rPr lang="en-US" altLang="zh-CN" sz="4800" b="1" dirty="0" smtClean="0">
                <a:latin typeface="+mn-lt"/>
                <a:ea typeface="+mn-ea"/>
                <a:cs typeface="+mn-ea"/>
                <a:sym typeface="+mn-lt"/>
              </a:rPr>
              <a:t>Who Can </a:t>
            </a:r>
            <a:r>
              <a:rPr lang="en-US" altLang="zh-CN" sz="4800" b="1" dirty="0">
                <a:latin typeface="+mn-lt"/>
                <a:ea typeface="+mn-ea"/>
                <a:cs typeface="+mn-ea"/>
                <a:sym typeface="+mn-lt"/>
              </a:rPr>
              <a:t>See What</a:t>
            </a:r>
            <a:endParaRPr lang="zh-CN" altLang="en-US" sz="4800" b="1" dirty="0">
              <a:latin typeface="+mn-lt"/>
              <a:ea typeface="+mn-ea"/>
              <a:cs typeface="+mn-ea"/>
              <a:sym typeface="+mn-lt"/>
            </a:endParaRPr>
          </a:p>
        </p:txBody>
      </p:sp>
      <p:sp>
        <p:nvSpPr>
          <p:cNvPr id="4" name="矩形 3"/>
          <p:cNvSpPr/>
          <p:nvPr/>
        </p:nvSpPr>
        <p:spPr>
          <a:xfrm>
            <a:off x="771705" y="4093153"/>
            <a:ext cx="11002851" cy="1569660"/>
          </a:xfrm>
          <a:prstGeom prst="rect">
            <a:avLst/>
          </a:prstGeom>
        </p:spPr>
        <p:txBody>
          <a:bodyPr wrap="square">
            <a:spAutoFit/>
          </a:bodyPr>
          <a:lstStyle/>
          <a:p>
            <a:pPr algn="ctr"/>
            <a:r>
              <a:rPr lang="en-US" altLang="zh-CN" sz="2400" dirty="0">
                <a:cs typeface="+mn-ea"/>
                <a:sym typeface="+mn-lt"/>
              </a:rPr>
              <a:t>Xuemeng Song</a:t>
            </a:r>
            <a:r>
              <a:rPr lang="en-US" altLang="zh-CN" sz="2400" baseline="30000" dirty="0">
                <a:cs typeface="+mn-ea"/>
                <a:sym typeface="+mn-lt"/>
              </a:rPr>
              <a:t>†</a:t>
            </a:r>
            <a:r>
              <a:rPr lang="en-US" altLang="zh-CN" sz="2400" dirty="0">
                <a:cs typeface="+mn-ea"/>
                <a:sym typeface="+mn-lt"/>
              </a:rPr>
              <a:t>, </a:t>
            </a:r>
            <a:r>
              <a:rPr lang="en-US" altLang="zh-CN" sz="2400" dirty="0" smtClean="0">
                <a:cs typeface="+mn-ea"/>
                <a:sym typeface="+mn-lt"/>
              </a:rPr>
              <a:t>Xiang Wang</a:t>
            </a:r>
            <a:r>
              <a:rPr lang="en-US" altLang="zh-CN" sz="2400" baseline="30000" dirty="0" smtClean="0">
                <a:cs typeface="+mn-ea"/>
                <a:sym typeface="+mn-lt"/>
              </a:rPr>
              <a:t>‡</a:t>
            </a:r>
            <a:r>
              <a:rPr lang="en-US" altLang="zh-CN" sz="2400" dirty="0" smtClean="0">
                <a:cs typeface="+mn-ea"/>
                <a:sym typeface="+mn-lt"/>
              </a:rPr>
              <a:t>, </a:t>
            </a:r>
            <a:r>
              <a:rPr lang="en-US" altLang="zh-CN" sz="2400" dirty="0" err="1" smtClean="0">
                <a:cs typeface="+mn-ea"/>
                <a:sym typeface="+mn-lt"/>
              </a:rPr>
              <a:t>Liqiang</a:t>
            </a:r>
            <a:r>
              <a:rPr lang="en-US" altLang="zh-CN" sz="2400" dirty="0" smtClean="0">
                <a:cs typeface="+mn-ea"/>
                <a:sym typeface="+mn-lt"/>
              </a:rPr>
              <a:t> </a:t>
            </a:r>
            <a:r>
              <a:rPr lang="en-US" altLang="zh-CN" sz="2400" dirty="0" err="1" smtClean="0">
                <a:cs typeface="+mn-ea"/>
                <a:sym typeface="+mn-lt"/>
              </a:rPr>
              <a:t>Nie</a:t>
            </a:r>
            <a:r>
              <a:rPr lang="en-US" altLang="zh-CN" sz="2400" baseline="30000" dirty="0" smtClean="0">
                <a:cs typeface="+mn-ea"/>
                <a:sym typeface="+mn-lt"/>
              </a:rPr>
              <a:t>†</a:t>
            </a:r>
            <a:r>
              <a:rPr lang="en-US" altLang="zh-CN" sz="2400" dirty="0" smtClean="0">
                <a:cs typeface="+mn-ea"/>
                <a:sym typeface="+mn-lt"/>
              </a:rPr>
              <a:t>, </a:t>
            </a:r>
            <a:r>
              <a:rPr lang="en-US" altLang="zh-CN" sz="2400" dirty="0" err="1" smtClean="0">
                <a:cs typeface="+mn-ea"/>
                <a:sym typeface="+mn-lt"/>
              </a:rPr>
              <a:t>Xiangnan</a:t>
            </a:r>
            <a:r>
              <a:rPr lang="en-US" altLang="zh-CN" sz="2400" dirty="0" smtClean="0">
                <a:cs typeface="+mn-ea"/>
                <a:sym typeface="+mn-lt"/>
              </a:rPr>
              <a:t> He</a:t>
            </a:r>
            <a:r>
              <a:rPr lang="en-US" altLang="zh-CN" sz="2400" baseline="30000" dirty="0" smtClean="0">
                <a:cs typeface="+mn-ea"/>
                <a:sym typeface="+mn-lt"/>
              </a:rPr>
              <a:t>‡</a:t>
            </a:r>
            <a:r>
              <a:rPr lang="en-US" altLang="zh-CN" sz="2400" dirty="0" smtClean="0">
                <a:cs typeface="+mn-ea"/>
                <a:sym typeface="+mn-lt"/>
              </a:rPr>
              <a:t>, </a:t>
            </a:r>
            <a:r>
              <a:rPr lang="en-US" altLang="zh-CN" sz="2400" dirty="0" err="1" smtClean="0">
                <a:cs typeface="+mn-ea"/>
                <a:sym typeface="+mn-lt"/>
              </a:rPr>
              <a:t>Zhumin</a:t>
            </a:r>
            <a:r>
              <a:rPr lang="en-US" altLang="zh-CN" sz="2400" dirty="0" smtClean="0">
                <a:cs typeface="+mn-ea"/>
                <a:sym typeface="+mn-lt"/>
              </a:rPr>
              <a:t> Chen</a:t>
            </a:r>
            <a:r>
              <a:rPr lang="en-US" altLang="zh-CN" sz="2400" baseline="30000" dirty="0" smtClean="0">
                <a:cs typeface="+mn-ea"/>
                <a:sym typeface="+mn-lt"/>
              </a:rPr>
              <a:t>†</a:t>
            </a:r>
            <a:r>
              <a:rPr lang="en-US" altLang="zh-CN" sz="2400" dirty="0" smtClean="0">
                <a:cs typeface="+mn-ea"/>
                <a:sym typeface="+mn-lt"/>
              </a:rPr>
              <a:t> ,</a:t>
            </a:r>
            <a:r>
              <a:rPr lang="zh-CN" altLang="en-US" sz="2400" dirty="0">
                <a:cs typeface="+mn-ea"/>
                <a:sym typeface="+mn-lt"/>
              </a:rPr>
              <a:t> </a:t>
            </a:r>
            <a:r>
              <a:rPr lang="en-US" altLang="zh-CN" sz="2400" dirty="0" smtClean="0">
                <a:cs typeface="+mn-ea"/>
                <a:sym typeface="+mn-lt"/>
              </a:rPr>
              <a:t>Wei </a:t>
            </a:r>
            <a:r>
              <a:rPr lang="en-US" altLang="zh-CN" sz="2400" dirty="0">
                <a:cs typeface="+mn-ea"/>
                <a:sym typeface="+mn-lt"/>
              </a:rPr>
              <a:t>Liu</a:t>
            </a:r>
            <a:r>
              <a:rPr lang="en-US" altLang="zh-CN" sz="2400" baseline="30000" dirty="0" smtClean="0">
                <a:cs typeface="+mn-ea"/>
                <a:sym typeface="+mn-lt"/>
              </a:rPr>
              <a:t>$</a:t>
            </a:r>
            <a:endParaRPr lang="en-US" altLang="zh-CN" sz="2400" dirty="0">
              <a:cs typeface="+mn-ea"/>
              <a:sym typeface="+mn-lt"/>
            </a:endParaRPr>
          </a:p>
          <a:p>
            <a:pPr algn="ctr"/>
            <a:r>
              <a:rPr lang="en-US" altLang="zh-CN" sz="2000" baseline="30000" dirty="0">
                <a:cs typeface="+mn-ea"/>
                <a:sym typeface="+mn-lt"/>
              </a:rPr>
              <a:t>†</a:t>
            </a:r>
            <a:r>
              <a:rPr lang="en-US" altLang="zh-CN" sz="2000" dirty="0">
                <a:cs typeface="+mn-ea"/>
                <a:sym typeface="+mn-lt"/>
              </a:rPr>
              <a:t>School of Computer Science and Technology, Shandong University</a:t>
            </a:r>
          </a:p>
          <a:p>
            <a:pPr algn="ctr"/>
            <a:r>
              <a:rPr lang="en-US" altLang="zh-CN" sz="2000" dirty="0">
                <a:cs typeface="+mn-ea"/>
                <a:sym typeface="+mn-lt"/>
              </a:rPr>
              <a:t> </a:t>
            </a:r>
            <a:r>
              <a:rPr lang="en-US" altLang="zh-CN" sz="2000" baseline="30000" dirty="0">
                <a:cs typeface="+mn-ea"/>
                <a:sym typeface="+mn-lt"/>
              </a:rPr>
              <a:t>‡</a:t>
            </a:r>
            <a:r>
              <a:rPr lang="en-US" altLang="zh-CN" sz="2000" dirty="0">
                <a:cs typeface="+mn-ea"/>
                <a:sym typeface="+mn-lt"/>
              </a:rPr>
              <a:t>School of Computing, University of </a:t>
            </a:r>
            <a:r>
              <a:rPr lang="en-US" altLang="zh-CN" sz="2000" dirty="0" smtClean="0">
                <a:cs typeface="+mn-ea"/>
                <a:sym typeface="+mn-lt"/>
              </a:rPr>
              <a:t>National Singapore</a:t>
            </a:r>
            <a:r>
              <a:rPr lang="en-US" altLang="zh-CN" sz="2000" dirty="0">
                <a:cs typeface="+mn-ea"/>
                <a:sym typeface="+mn-lt"/>
              </a:rPr>
              <a:t>, Singapore</a:t>
            </a:r>
            <a:r>
              <a:rPr lang="en-US" altLang="zh-CN" sz="2400" dirty="0">
                <a:cs typeface="+mn-ea"/>
                <a:sym typeface="+mn-lt"/>
              </a:rPr>
              <a:t> </a:t>
            </a:r>
          </a:p>
          <a:p>
            <a:pPr algn="ctr"/>
            <a:r>
              <a:rPr lang="en-US" altLang="zh-CN" sz="2400" baseline="30000" dirty="0">
                <a:cs typeface="+mn-ea"/>
                <a:sym typeface="+mn-lt"/>
              </a:rPr>
              <a:t>$</a:t>
            </a:r>
            <a:r>
              <a:rPr lang="en-US" altLang="zh-CN" sz="2000" dirty="0" err="1">
                <a:cs typeface="+mn-ea"/>
                <a:sym typeface="+mn-lt"/>
              </a:rPr>
              <a:t>Tencent</a:t>
            </a:r>
            <a:r>
              <a:rPr lang="en-US" altLang="zh-CN" sz="2000" dirty="0">
                <a:cs typeface="+mn-ea"/>
                <a:sym typeface="+mn-lt"/>
              </a:rPr>
              <a:t> AI Lab</a:t>
            </a:r>
            <a:r>
              <a:rPr lang="en-US" altLang="zh-CN" sz="2800" dirty="0">
                <a:cs typeface="+mn-ea"/>
                <a:sym typeface="+mn-lt"/>
              </a:rPr>
              <a:t> </a:t>
            </a:r>
          </a:p>
        </p:txBody>
      </p:sp>
      <p:sp>
        <p:nvSpPr>
          <p:cNvPr id="3" name="日期占位符 2"/>
          <p:cNvSpPr>
            <a:spLocks noGrp="1"/>
          </p:cNvSpPr>
          <p:nvPr>
            <p:ph type="dt" sz="half" idx="10"/>
          </p:nvPr>
        </p:nvSpPr>
        <p:spPr/>
        <p:txBody>
          <a:bodyPr/>
          <a:lstStyle/>
          <a:p>
            <a:fld id="{8CB206F4-C9CF-4789-A83B-AAEA5F660C48}" type="datetime1">
              <a:rPr lang="en-US" altLang="zh-CN" smtClean="0"/>
              <a:t>7/16/2018</a:t>
            </a:fld>
            <a:endParaRPr lang="zh-CN" altLang="en-US" dirty="0"/>
          </a:p>
        </p:txBody>
      </p:sp>
      <p:sp>
        <p:nvSpPr>
          <p:cNvPr id="5" name="灯片编号占位符 4"/>
          <p:cNvSpPr>
            <a:spLocks noGrp="1"/>
          </p:cNvSpPr>
          <p:nvPr>
            <p:ph type="sldNum" sz="quarter" idx="12"/>
          </p:nvPr>
        </p:nvSpPr>
        <p:spPr/>
        <p:txBody>
          <a:bodyPr/>
          <a:lstStyle/>
          <a:p>
            <a:fld id="{F78B388F-715E-436B-8376-FDB8088E3FC8}" type="slidenum">
              <a:rPr lang="zh-CN" altLang="en-US" smtClean="0"/>
              <a:t>1</a:t>
            </a:fld>
            <a:endParaRPr lang="zh-CN" altLang="en-US"/>
          </a:p>
        </p:txBody>
      </p:sp>
    </p:spTree>
    <p:extLst>
      <p:ext uri="{BB962C8B-B14F-4D97-AF65-F5344CB8AC3E}">
        <p14:creationId xmlns:p14="http://schemas.microsoft.com/office/powerpoint/2010/main" val="3107157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10</a:t>
            </a:fld>
            <a:endParaRPr lang="en-SG" dirty="0"/>
          </a:p>
        </p:txBody>
      </p:sp>
      <p:sp>
        <p:nvSpPr>
          <p:cNvPr id="7" name="矩形 6"/>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Framework</a:t>
            </a:r>
            <a:endParaRPr lang="en-US" altLang="zh-CN" sz="3600" b="1" dirty="0">
              <a:cs typeface="+mn-ea"/>
              <a:sym typeface="+mn-lt"/>
            </a:endParaRPr>
          </a:p>
        </p:txBody>
      </p:sp>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749" y="1067414"/>
            <a:ext cx="9970850" cy="4627216"/>
          </a:xfrm>
          <a:prstGeom prst="rect">
            <a:avLst/>
          </a:prstGeom>
        </p:spPr>
      </p:pic>
      <p:sp>
        <p:nvSpPr>
          <p:cNvPr id="9" name="矩形 8"/>
          <p:cNvSpPr/>
          <p:nvPr/>
        </p:nvSpPr>
        <p:spPr>
          <a:xfrm>
            <a:off x="330817" y="5694630"/>
            <a:ext cx="11536714" cy="461665"/>
          </a:xfrm>
          <a:prstGeom prst="rect">
            <a:avLst/>
          </a:prstGeom>
        </p:spPr>
        <p:txBody>
          <a:bodyPr wrap="square">
            <a:spAutoFit/>
          </a:bodyPr>
          <a:lstStyle/>
          <a:p>
            <a:pPr algn="ctr"/>
            <a:r>
              <a:rPr lang="en-US" altLang="zh-CN" sz="2400" b="1" dirty="0">
                <a:solidFill>
                  <a:srgbClr val="000000"/>
                </a:solidFill>
              </a:rPr>
              <a:t>Figure 1: Illustration of the proposed scheme. </a:t>
            </a:r>
            <a:endParaRPr lang="en-US" altLang="zh-CN" sz="2400" dirty="0" smtClean="0"/>
          </a:p>
        </p:txBody>
      </p:sp>
    </p:spTree>
    <p:extLst>
      <p:ext uri="{BB962C8B-B14F-4D97-AF65-F5344CB8AC3E}">
        <p14:creationId xmlns:p14="http://schemas.microsoft.com/office/powerpoint/2010/main" val="1499610403"/>
      </p:ext>
    </p:extLst>
  </p:cSld>
  <p:clrMapOvr>
    <a:masterClrMapping/>
  </p:clrMapOvr>
  <p:transition advTm="15332">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11</a:t>
            </a:fld>
            <a:endParaRPr lang="en-SG"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3772" y="1870485"/>
            <a:ext cx="6393656" cy="4050506"/>
          </a:xfrm>
          <a:prstGeom prst="rect">
            <a:avLst/>
          </a:prstGeom>
        </p:spPr>
      </p:pic>
      <p:sp>
        <p:nvSpPr>
          <p:cNvPr id="5" name="矩形 4"/>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Description</a:t>
            </a:r>
            <a:endParaRPr lang="en-US" altLang="zh-CN" sz="3600" b="1" dirty="0">
              <a:cs typeface="+mn-ea"/>
              <a:sym typeface="+mn-lt"/>
            </a:endParaRPr>
          </a:p>
        </p:txBody>
      </p:sp>
      <p:sp>
        <p:nvSpPr>
          <p:cNvPr id="6" name="矩形 5"/>
          <p:cNvSpPr/>
          <p:nvPr/>
        </p:nvSpPr>
        <p:spPr>
          <a:xfrm>
            <a:off x="432620" y="1052178"/>
            <a:ext cx="6096000" cy="461665"/>
          </a:xfrm>
          <a:prstGeom prst="rect">
            <a:avLst/>
          </a:prstGeom>
        </p:spPr>
        <p:txBody>
          <a:bodyPr>
            <a:spAutoFit/>
          </a:bodyPr>
          <a:lstStyle/>
          <a:p>
            <a:r>
              <a:rPr lang="en-US" altLang="zh-CN" sz="2400" b="1" dirty="0">
                <a:solidFill>
                  <a:srgbClr val="000000"/>
                </a:solidFill>
              </a:rPr>
              <a:t>Taxonomy Induction</a:t>
            </a:r>
            <a:r>
              <a:rPr lang="en-US" altLang="zh-CN" sz="2400" dirty="0"/>
              <a:t> </a:t>
            </a:r>
            <a:endParaRPr lang="zh-CN" altLang="en-US" sz="2400" dirty="0"/>
          </a:p>
        </p:txBody>
      </p:sp>
      <p:sp>
        <p:nvSpPr>
          <p:cNvPr id="2" name="矩形 1"/>
          <p:cNvSpPr/>
          <p:nvPr/>
        </p:nvSpPr>
        <p:spPr>
          <a:xfrm>
            <a:off x="6323832" y="5993007"/>
            <a:ext cx="6096000" cy="400110"/>
          </a:xfrm>
          <a:prstGeom prst="rect">
            <a:avLst/>
          </a:prstGeom>
        </p:spPr>
        <p:txBody>
          <a:bodyPr>
            <a:spAutoFit/>
          </a:bodyPr>
          <a:lstStyle/>
          <a:p>
            <a:r>
              <a:rPr lang="en-US" altLang="zh-CN" sz="2000" b="1" dirty="0" smtClean="0">
                <a:solidFill>
                  <a:srgbClr val="000000"/>
                </a:solidFill>
              </a:rPr>
              <a:t>Figure 2. Illustration </a:t>
            </a:r>
            <a:r>
              <a:rPr lang="en-US" altLang="zh-CN" sz="2000" b="1" dirty="0">
                <a:solidFill>
                  <a:srgbClr val="000000"/>
                </a:solidFill>
              </a:rPr>
              <a:t>of our </a:t>
            </a:r>
            <a:r>
              <a:rPr lang="en-US" altLang="zh-CN" sz="2000" b="1" dirty="0" smtClean="0">
                <a:solidFill>
                  <a:srgbClr val="000000"/>
                </a:solidFill>
              </a:rPr>
              <a:t>pre-defined taxonomy</a:t>
            </a:r>
            <a:r>
              <a:rPr lang="en-US" altLang="zh-CN" sz="2000" dirty="0" smtClean="0"/>
              <a:t>.</a:t>
            </a:r>
            <a:endParaRPr lang="zh-CN" altLang="en-US" sz="2000" dirty="0"/>
          </a:p>
        </p:txBody>
      </p:sp>
      <p:sp>
        <p:nvSpPr>
          <p:cNvPr id="7" name="矩形 6"/>
          <p:cNvSpPr/>
          <p:nvPr/>
        </p:nvSpPr>
        <p:spPr>
          <a:xfrm>
            <a:off x="432620" y="1602979"/>
            <a:ext cx="4926057" cy="461665"/>
          </a:xfrm>
          <a:prstGeom prst="rect">
            <a:avLst/>
          </a:prstGeom>
        </p:spPr>
        <p:txBody>
          <a:bodyPr wrap="square">
            <a:spAutoFit/>
          </a:bodyPr>
          <a:lstStyle/>
          <a:p>
            <a:r>
              <a:rPr lang="en-US" altLang="zh-CN" sz="2400" dirty="0" err="1" smtClean="0"/>
              <a:t>Caliskan</a:t>
            </a:r>
            <a:r>
              <a:rPr lang="en-US" altLang="zh-CN" sz="2400" dirty="0" smtClean="0"/>
              <a:t>-Islam et al.  2014</a:t>
            </a:r>
            <a:endParaRPr lang="en-US" altLang="zh-CN" sz="2400" dirty="0"/>
          </a:p>
        </p:txBody>
      </p:sp>
      <p:sp>
        <p:nvSpPr>
          <p:cNvPr id="8" name="圆角矩形 7"/>
          <p:cNvSpPr/>
          <p:nvPr/>
        </p:nvSpPr>
        <p:spPr>
          <a:xfrm>
            <a:off x="923384" y="2357756"/>
            <a:ext cx="1526420" cy="381605"/>
          </a:xfrm>
          <a:prstGeom prst="roundRect">
            <a:avLst/>
          </a:prstGeom>
          <a:solidFill>
            <a:srgbClr val="E8F9DB"/>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Location</a:t>
            </a:r>
            <a:endParaRPr lang="zh-CN" altLang="en-US" sz="2000" dirty="0">
              <a:solidFill>
                <a:schemeClr val="tx1"/>
              </a:solidFill>
            </a:endParaRPr>
          </a:p>
        </p:txBody>
      </p:sp>
      <p:sp>
        <p:nvSpPr>
          <p:cNvPr id="10" name="圆角矩形 9"/>
          <p:cNvSpPr/>
          <p:nvPr/>
        </p:nvSpPr>
        <p:spPr>
          <a:xfrm>
            <a:off x="923384" y="2801785"/>
            <a:ext cx="1526421" cy="381605"/>
          </a:xfrm>
          <a:prstGeom prst="roundRect">
            <a:avLst/>
          </a:prstGeom>
          <a:solidFill>
            <a:srgbClr val="E8F9DB"/>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Medical</a:t>
            </a:r>
            <a:endParaRPr lang="zh-CN" altLang="en-US" sz="2000" dirty="0">
              <a:solidFill>
                <a:schemeClr val="tx1"/>
              </a:solidFill>
            </a:endParaRPr>
          </a:p>
        </p:txBody>
      </p:sp>
      <p:sp>
        <p:nvSpPr>
          <p:cNvPr id="11" name="圆角矩形 10"/>
          <p:cNvSpPr/>
          <p:nvPr/>
        </p:nvSpPr>
        <p:spPr>
          <a:xfrm>
            <a:off x="923384" y="3245814"/>
            <a:ext cx="1526421" cy="381605"/>
          </a:xfrm>
          <a:prstGeom prst="roundRect">
            <a:avLst/>
          </a:prstGeom>
          <a:solidFill>
            <a:srgbClr val="E8F9DB"/>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Drug</a:t>
            </a:r>
            <a:endParaRPr lang="zh-CN" altLang="en-US" sz="2000" dirty="0">
              <a:solidFill>
                <a:schemeClr val="tx1"/>
              </a:solidFill>
            </a:endParaRPr>
          </a:p>
        </p:txBody>
      </p:sp>
      <p:sp>
        <p:nvSpPr>
          <p:cNvPr id="12" name="圆角矩形 11"/>
          <p:cNvSpPr/>
          <p:nvPr/>
        </p:nvSpPr>
        <p:spPr>
          <a:xfrm>
            <a:off x="911836" y="3689843"/>
            <a:ext cx="1549517" cy="349354"/>
          </a:xfrm>
          <a:prstGeom prst="roundRect">
            <a:avLst/>
          </a:prstGeom>
          <a:solidFill>
            <a:srgbClr val="E8F9DB"/>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E</a:t>
            </a:r>
            <a:r>
              <a:rPr lang="en-US" altLang="zh-CN" sz="2000" dirty="0" smtClean="0">
                <a:solidFill>
                  <a:schemeClr val="tx1"/>
                </a:solidFill>
              </a:rPr>
              <a:t>motion</a:t>
            </a:r>
            <a:endParaRPr lang="zh-CN" altLang="en-US" sz="2000" dirty="0">
              <a:solidFill>
                <a:schemeClr val="tx1"/>
              </a:solidFill>
            </a:endParaRPr>
          </a:p>
        </p:txBody>
      </p:sp>
      <p:sp>
        <p:nvSpPr>
          <p:cNvPr id="13" name="圆角矩形 12"/>
          <p:cNvSpPr/>
          <p:nvPr/>
        </p:nvSpPr>
        <p:spPr>
          <a:xfrm>
            <a:off x="2895938" y="2357757"/>
            <a:ext cx="1762362" cy="800484"/>
          </a:xfrm>
          <a:prstGeom prst="roundRect">
            <a:avLst/>
          </a:prstGeom>
          <a:solidFill>
            <a:srgbClr val="E8F9DB"/>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Personal Attacks</a:t>
            </a:r>
            <a:endParaRPr lang="zh-CN" altLang="en-US" sz="2000" dirty="0">
              <a:solidFill>
                <a:schemeClr val="tx1"/>
              </a:solidFill>
            </a:endParaRPr>
          </a:p>
        </p:txBody>
      </p:sp>
      <p:sp>
        <p:nvSpPr>
          <p:cNvPr id="14" name="圆角矩形 13"/>
          <p:cNvSpPr/>
          <p:nvPr/>
        </p:nvSpPr>
        <p:spPr>
          <a:xfrm>
            <a:off x="2895648" y="4158117"/>
            <a:ext cx="1762942" cy="771060"/>
          </a:xfrm>
          <a:prstGeom prst="roundRect">
            <a:avLst/>
          </a:prstGeom>
          <a:solidFill>
            <a:srgbClr val="E8F9DB"/>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I</a:t>
            </a:r>
            <a:r>
              <a:rPr lang="en-US" altLang="zh-CN" sz="2000" dirty="0" smtClean="0">
                <a:solidFill>
                  <a:schemeClr val="tx1"/>
                </a:solidFill>
              </a:rPr>
              <a:t>dentifiable </a:t>
            </a:r>
            <a:r>
              <a:rPr lang="en-US" altLang="zh-CN" sz="2000" dirty="0">
                <a:solidFill>
                  <a:schemeClr val="tx1"/>
                </a:solidFill>
              </a:rPr>
              <a:t>I</a:t>
            </a:r>
            <a:r>
              <a:rPr lang="en-US" altLang="zh-CN" sz="2000" dirty="0" smtClean="0">
                <a:solidFill>
                  <a:schemeClr val="tx1"/>
                </a:solidFill>
              </a:rPr>
              <a:t>nformation</a:t>
            </a:r>
            <a:endParaRPr lang="zh-CN" altLang="en-US" sz="2000" dirty="0">
              <a:solidFill>
                <a:schemeClr val="tx1"/>
              </a:solidFill>
            </a:endParaRPr>
          </a:p>
        </p:txBody>
      </p:sp>
      <p:sp>
        <p:nvSpPr>
          <p:cNvPr id="15" name="圆角矩形 14"/>
          <p:cNvSpPr/>
          <p:nvPr/>
        </p:nvSpPr>
        <p:spPr>
          <a:xfrm>
            <a:off x="922212" y="4101621"/>
            <a:ext cx="1528764" cy="400590"/>
          </a:xfrm>
          <a:prstGeom prst="roundRect">
            <a:avLst/>
          </a:prstGeom>
          <a:solidFill>
            <a:srgbClr val="E8F9DB"/>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a:solidFill>
                  <a:schemeClr val="tx1"/>
                </a:solidFill>
              </a:rPr>
              <a:t>S</a:t>
            </a:r>
            <a:r>
              <a:rPr lang="en-US" altLang="zh-CN" sz="2000" dirty="0" err="1" smtClean="0">
                <a:solidFill>
                  <a:schemeClr val="tx1"/>
                </a:solidFill>
              </a:rPr>
              <a:t>tereotying</a:t>
            </a:r>
            <a:endParaRPr lang="zh-CN" altLang="en-US" sz="2000" dirty="0">
              <a:solidFill>
                <a:schemeClr val="tx1"/>
              </a:solidFill>
            </a:endParaRPr>
          </a:p>
        </p:txBody>
      </p:sp>
      <p:sp>
        <p:nvSpPr>
          <p:cNvPr id="16" name="圆角矩形 15"/>
          <p:cNvSpPr/>
          <p:nvPr/>
        </p:nvSpPr>
        <p:spPr>
          <a:xfrm>
            <a:off x="914771" y="4564636"/>
            <a:ext cx="1543647" cy="342900"/>
          </a:xfrm>
          <a:prstGeom prst="roundRect">
            <a:avLst/>
          </a:prstGeom>
          <a:solidFill>
            <a:srgbClr val="E8F9DB"/>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Associations</a:t>
            </a:r>
            <a:endParaRPr lang="zh-CN" altLang="en-US" sz="2000" dirty="0">
              <a:solidFill>
                <a:schemeClr val="tx1"/>
              </a:solidFill>
            </a:endParaRPr>
          </a:p>
        </p:txBody>
      </p:sp>
      <p:sp>
        <p:nvSpPr>
          <p:cNvPr id="17" name="圆角矩形 16"/>
          <p:cNvSpPr/>
          <p:nvPr/>
        </p:nvSpPr>
        <p:spPr>
          <a:xfrm>
            <a:off x="2895938" y="3313075"/>
            <a:ext cx="1762362" cy="690207"/>
          </a:xfrm>
          <a:prstGeom prst="roundRect">
            <a:avLst/>
          </a:prstGeom>
          <a:solidFill>
            <a:srgbClr val="E8F9DB"/>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Personal </a:t>
            </a:r>
            <a:r>
              <a:rPr lang="en-US" altLang="zh-CN" sz="2000" dirty="0">
                <a:solidFill>
                  <a:schemeClr val="tx1"/>
                </a:solidFill>
              </a:rPr>
              <a:t>D</a:t>
            </a:r>
            <a:r>
              <a:rPr lang="en-US" altLang="zh-CN" sz="2000" dirty="0" smtClean="0">
                <a:solidFill>
                  <a:schemeClr val="tx1"/>
                </a:solidFill>
              </a:rPr>
              <a:t>etails</a:t>
            </a:r>
            <a:endParaRPr lang="zh-CN" altLang="en-US" sz="2000" dirty="0">
              <a:solidFill>
                <a:schemeClr val="tx1"/>
              </a:solidFill>
            </a:endParaRPr>
          </a:p>
        </p:txBody>
      </p:sp>
      <p:sp>
        <p:nvSpPr>
          <p:cNvPr id="19" name="矩形 18"/>
          <p:cNvSpPr/>
          <p:nvPr/>
        </p:nvSpPr>
        <p:spPr>
          <a:xfrm>
            <a:off x="911836" y="5120727"/>
            <a:ext cx="4260239" cy="1200329"/>
          </a:xfrm>
          <a:prstGeom prst="rect">
            <a:avLst/>
          </a:prstGeom>
        </p:spPr>
        <p:txBody>
          <a:bodyPr wrap="square">
            <a:spAutoFit/>
          </a:bodyPr>
          <a:lstStyle/>
          <a:p>
            <a:pPr marL="342900" indent="-342900">
              <a:buFont typeface="Arial" panose="020B0604020202020204" pitchFamily="34" charset="0"/>
              <a:buChar char="•"/>
            </a:pPr>
            <a:r>
              <a:rPr lang="en-US" altLang="zh-CN" sz="2400" dirty="0" smtClean="0"/>
              <a:t>Coarse-grained.</a:t>
            </a:r>
          </a:p>
          <a:p>
            <a:pPr marL="342900" indent="-342900">
              <a:buFont typeface="Arial" panose="020B0604020202020204" pitchFamily="34" charset="0"/>
              <a:buChar char="•"/>
            </a:pPr>
            <a:r>
              <a:rPr lang="en-US" altLang="zh-CN" sz="2400" dirty="0" smtClean="0"/>
              <a:t>Overlook the life milestones of individuals. </a:t>
            </a:r>
            <a:endParaRPr lang="zh-CN" altLang="en-US" sz="2400" dirty="0"/>
          </a:p>
        </p:txBody>
      </p:sp>
    </p:spTree>
    <p:extLst>
      <p:ext uri="{BB962C8B-B14F-4D97-AF65-F5344CB8AC3E}">
        <p14:creationId xmlns:p14="http://schemas.microsoft.com/office/powerpoint/2010/main" val="2937617786"/>
      </p:ext>
    </p:extLst>
  </p:cSld>
  <p:clrMapOvr>
    <a:masterClrMapping/>
  </p:clrMapOvr>
  <p:transition advTm="15332">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12</a:t>
            </a:fld>
            <a:endParaRPr lang="en-SG" dirty="0"/>
          </a:p>
        </p:txBody>
      </p:sp>
      <p:sp>
        <p:nvSpPr>
          <p:cNvPr id="5" name="矩形 4"/>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Description</a:t>
            </a:r>
            <a:endParaRPr lang="en-US" altLang="zh-CN" sz="3600" b="1" dirty="0">
              <a:cs typeface="+mn-ea"/>
              <a:sym typeface="+mn-lt"/>
            </a:endParaRPr>
          </a:p>
        </p:txBody>
      </p:sp>
      <p:sp>
        <p:nvSpPr>
          <p:cNvPr id="6" name="矩形 5"/>
          <p:cNvSpPr/>
          <p:nvPr/>
        </p:nvSpPr>
        <p:spPr>
          <a:xfrm>
            <a:off x="432620" y="1052178"/>
            <a:ext cx="6096000" cy="461665"/>
          </a:xfrm>
          <a:prstGeom prst="rect">
            <a:avLst/>
          </a:prstGeom>
        </p:spPr>
        <p:txBody>
          <a:bodyPr>
            <a:spAutoFit/>
          </a:bodyPr>
          <a:lstStyle/>
          <a:p>
            <a:r>
              <a:rPr lang="en-US" altLang="zh-CN" sz="2400" b="1" dirty="0" smtClean="0">
                <a:solidFill>
                  <a:srgbClr val="000000"/>
                </a:solidFill>
              </a:rPr>
              <a:t>Data Collection</a:t>
            </a:r>
            <a:endParaRPr lang="zh-CN" altLang="en-US" sz="2400" dirty="0"/>
          </a:p>
        </p:txBody>
      </p:sp>
      <p:sp>
        <p:nvSpPr>
          <p:cNvPr id="18" name="矩形 17"/>
          <p:cNvSpPr/>
          <p:nvPr/>
        </p:nvSpPr>
        <p:spPr>
          <a:xfrm>
            <a:off x="432619" y="1637197"/>
            <a:ext cx="10722400" cy="1569660"/>
          </a:xfrm>
          <a:prstGeom prst="rect">
            <a:avLst/>
          </a:prstGeom>
        </p:spPr>
        <p:txBody>
          <a:bodyPr wrap="square">
            <a:spAutoFit/>
          </a:bodyPr>
          <a:lstStyle/>
          <a:p>
            <a:pPr marL="342900" indent="-342900">
              <a:buFont typeface="Arial" panose="020B0604020202020204" pitchFamily="34" charset="0"/>
              <a:buChar char="•"/>
            </a:pPr>
            <a:r>
              <a:rPr lang="en-US" altLang="zh-CN" sz="2400" b="1" dirty="0" smtClean="0">
                <a:solidFill>
                  <a:srgbClr val="000000"/>
                </a:solidFill>
              </a:rPr>
              <a:t>Users’ tweets revealing their personal aspects are usually sparse, we hence give up the user-centric crawling policy. </a:t>
            </a:r>
          </a:p>
          <a:p>
            <a:endParaRPr lang="en-US" altLang="zh-CN" sz="2400" b="1" dirty="0" smtClean="0">
              <a:solidFill>
                <a:srgbClr val="000000"/>
              </a:solidFill>
            </a:endParaRPr>
          </a:p>
          <a:p>
            <a:pPr marL="342900" indent="-342900">
              <a:buFont typeface="Arial" panose="020B0604020202020204" pitchFamily="34" charset="0"/>
              <a:buChar char="•"/>
            </a:pPr>
            <a:endParaRPr lang="zh-CN" altLang="en-US" sz="2400" dirty="0"/>
          </a:p>
        </p:txBody>
      </p:sp>
      <p:sp>
        <p:nvSpPr>
          <p:cNvPr id="19" name="矩形 18"/>
          <p:cNvSpPr/>
          <p:nvPr/>
        </p:nvSpPr>
        <p:spPr>
          <a:xfrm>
            <a:off x="1806979" y="4399767"/>
            <a:ext cx="1382470" cy="646331"/>
          </a:xfrm>
          <a:prstGeom prst="rect">
            <a:avLst/>
          </a:prstGeom>
        </p:spPr>
        <p:txBody>
          <a:bodyPr wrap="square">
            <a:spAutoFit/>
          </a:bodyPr>
          <a:lstStyle/>
          <a:p>
            <a:pPr algn="ctr"/>
            <a:r>
              <a:rPr lang="en-US" b="1" dirty="0"/>
              <a:t>269, 090 raw tweets.</a:t>
            </a:r>
          </a:p>
        </p:txBody>
      </p:sp>
      <p:grpSp>
        <p:nvGrpSpPr>
          <p:cNvPr id="21" name="组合 20"/>
          <p:cNvGrpSpPr/>
          <p:nvPr/>
        </p:nvGrpSpPr>
        <p:grpSpPr>
          <a:xfrm>
            <a:off x="677860" y="2601594"/>
            <a:ext cx="1280962" cy="1268153"/>
            <a:chOff x="1544537" y="1447766"/>
            <a:chExt cx="1707949" cy="1690870"/>
          </a:xfrm>
        </p:grpSpPr>
        <p:pic>
          <p:nvPicPr>
            <p:cNvPr id="22" name="Picture 2" descr="http://www.clker.com/cliparts/R/A/6/i/F/y/note-pin-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537" y="1447766"/>
              <a:ext cx="1707949" cy="1690870"/>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1644506" y="1940962"/>
              <a:ext cx="1364049" cy="677108"/>
            </a:xfrm>
            <a:prstGeom prst="rect">
              <a:avLst/>
            </a:prstGeom>
            <a:noFill/>
          </p:spPr>
          <p:txBody>
            <a:bodyPr wrap="none" rtlCol="0">
              <a:spAutoFit/>
            </a:bodyPr>
            <a:lstStyle/>
            <a:p>
              <a:r>
                <a:rPr lang="en-US" sz="1350" b="1" dirty="0"/>
                <a:t>Pre-defined</a:t>
              </a:r>
            </a:p>
            <a:p>
              <a:r>
                <a:rPr lang="en-US" sz="1350" b="1" dirty="0"/>
                <a:t>keywords</a:t>
              </a:r>
            </a:p>
          </p:txBody>
        </p:sp>
      </p:grpSp>
      <p:sp>
        <p:nvSpPr>
          <p:cNvPr id="24" name="右箭头 23"/>
          <p:cNvSpPr/>
          <p:nvPr/>
        </p:nvSpPr>
        <p:spPr>
          <a:xfrm>
            <a:off x="1958823" y="2971491"/>
            <a:ext cx="729205" cy="242374"/>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25" name="右箭头 24"/>
          <p:cNvSpPr/>
          <p:nvPr/>
        </p:nvSpPr>
        <p:spPr>
          <a:xfrm rot="5400000">
            <a:off x="3797613" y="3739087"/>
            <a:ext cx="532198" cy="242374"/>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28" name="矩形 27"/>
          <p:cNvSpPr/>
          <p:nvPr/>
        </p:nvSpPr>
        <p:spPr>
          <a:xfrm>
            <a:off x="3266955" y="6391587"/>
            <a:ext cx="1593513" cy="369332"/>
          </a:xfrm>
          <a:prstGeom prst="rect">
            <a:avLst/>
          </a:prstGeom>
        </p:spPr>
        <p:txBody>
          <a:bodyPr wrap="none">
            <a:spAutoFit/>
          </a:bodyPr>
          <a:lstStyle/>
          <a:p>
            <a:r>
              <a:rPr lang="en-US" b="1" dirty="0"/>
              <a:t>11,370 tweets.</a:t>
            </a:r>
          </a:p>
        </p:txBody>
      </p:sp>
      <p:sp>
        <p:nvSpPr>
          <p:cNvPr id="30" name="矩形 29"/>
          <p:cNvSpPr/>
          <p:nvPr/>
        </p:nvSpPr>
        <p:spPr>
          <a:xfrm>
            <a:off x="2849909" y="2729910"/>
            <a:ext cx="2308379" cy="830997"/>
          </a:xfrm>
          <a:prstGeom prst="rect">
            <a:avLst/>
          </a:prstGeom>
          <a:ln w="38100">
            <a:solidFill>
              <a:srgbClr val="7030A0"/>
            </a:solidFill>
          </a:ln>
        </p:spPr>
        <p:txBody>
          <a:bodyPr wrap="square">
            <a:spAutoFit/>
          </a:bodyPr>
          <a:lstStyle/>
          <a:p>
            <a:pPr algn="ctr"/>
            <a:r>
              <a:rPr lang="en-US" altLang="zh-CN" sz="2400" b="1" dirty="0" smtClean="0">
                <a:solidFill>
                  <a:schemeClr val="accent5">
                    <a:lumMod val="50000"/>
                  </a:schemeClr>
                </a:solidFill>
              </a:rPr>
              <a:t>Twitter </a:t>
            </a:r>
            <a:r>
              <a:rPr lang="en-US" altLang="zh-CN" sz="2400" b="1" dirty="0">
                <a:solidFill>
                  <a:schemeClr val="accent5">
                    <a:lumMod val="50000"/>
                  </a:schemeClr>
                </a:solidFill>
              </a:rPr>
              <a:t>S</a:t>
            </a:r>
            <a:r>
              <a:rPr lang="en-US" altLang="zh-CN" sz="2400" b="1" dirty="0" smtClean="0">
                <a:solidFill>
                  <a:schemeClr val="accent5">
                    <a:lumMod val="50000"/>
                  </a:schemeClr>
                </a:solidFill>
              </a:rPr>
              <a:t>earch Service</a:t>
            </a:r>
            <a:endParaRPr lang="zh-CN" altLang="en-US" sz="2400" b="1" dirty="0">
              <a:solidFill>
                <a:schemeClr val="accent5">
                  <a:lumMod val="50000"/>
                </a:schemeClr>
              </a:solidFill>
            </a:endParaRPr>
          </a:p>
        </p:txBody>
      </p:sp>
      <p:pic>
        <p:nvPicPr>
          <p:cNvPr id="4" name="图片 3"/>
          <p:cNvPicPr>
            <a:picLocks noChangeAspect="1"/>
          </p:cNvPicPr>
          <p:nvPr/>
        </p:nvPicPr>
        <p:blipFill>
          <a:blip r:embed="rId4"/>
          <a:stretch>
            <a:fillRect/>
          </a:stretch>
        </p:blipFill>
        <p:spPr>
          <a:xfrm rot="941102">
            <a:off x="3445433" y="4333618"/>
            <a:ext cx="302063" cy="302063"/>
          </a:xfrm>
          <a:prstGeom prst="rect">
            <a:avLst/>
          </a:prstGeom>
          <a:scene3d>
            <a:camera prst="isometricOffAxis1Right"/>
            <a:lightRig rig="threePt" dir="t"/>
          </a:scene3d>
        </p:spPr>
      </p:pic>
      <p:pic>
        <p:nvPicPr>
          <p:cNvPr id="39" name="图片 38"/>
          <p:cNvPicPr>
            <a:picLocks noChangeAspect="1"/>
          </p:cNvPicPr>
          <p:nvPr/>
        </p:nvPicPr>
        <p:blipFill>
          <a:blip r:embed="rId4"/>
          <a:stretch>
            <a:fillRect/>
          </a:stretch>
        </p:blipFill>
        <p:spPr>
          <a:xfrm rot="19979283">
            <a:off x="3813204" y="4160405"/>
            <a:ext cx="302063" cy="302063"/>
          </a:xfrm>
          <a:prstGeom prst="rect">
            <a:avLst/>
          </a:prstGeom>
          <a:scene3d>
            <a:camera prst="isometricOffAxis1Right"/>
            <a:lightRig rig="threePt" dir="t"/>
          </a:scene3d>
        </p:spPr>
      </p:pic>
      <p:pic>
        <p:nvPicPr>
          <p:cNvPr id="40" name="图片 39"/>
          <p:cNvPicPr>
            <a:picLocks noChangeAspect="1"/>
          </p:cNvPicPr>
          <p:nvPr/>
        </p:nvPicPr>
        <p:blipFill>
          <a:blip r:embed="rId4"/>
          <a:stretch>
            <a:fillRect/>
          </a:stretch>
        </p:blipFill>
        <p:spPr>
          <a:xfrm rot="1373999">
            <a:off x="3670123" y="4513108"/>
            <a:ext cx="302063" cy="302063"/>
          </a:xfrm>
          <a:prstGeom prst="rect">
            <a:avLst/>
          </a:prstGeom>
          <a:scene3d>
            <a:camera prst="isometricOffAxis1Right"/>
            <a:lightRig rig="threePt" dir="t"/>
          </a:scene3d>
        </p:spPr>
      </p:pic>
      <p:pic>
        <p:nvPicPr>
          <p:cNvPr id="41" name="图片 40"/>
          <p:cNvPicPr>
            <a:picLocks noChangeAspect="1"/>
          </p:cNvPicPr>
          <p:nvPr/>
        </p:nvPicPr>
        <p:blipFill>
          <a:blip r:embed="rId4"/>
          <a:stretch>
            <a:fillRect/>
          </a:stretch>
        </p:blipFill>
        <p:spPr>
          <a:xfrm rot="1092859">
            <a:off x="4083729" y="4329184"/>
            <a:ext cx="302063" cy="302063"/>
          </a:xfrm>
          <a:prstGeom prst="rect">
            <a:avLst/>
          </a:prstGeom>
          <a:scene3d>
            <a:camera prst="isometricOffAxis1Right"/>
            <a:lightRig rig="threePt" dir="t"/>
          </a:scene3d>
        </p:spPr>
      </p:pic>
      <p:pic>
        <p:nvPicPr>
          <p:cNvPr id="42" name="图片 41"/>
          <p:cNvPicPr>
            <a:picLocks noChangeAspect="1"/>
          </p:cNvPicPr>
          <p:nvPr/>
        </p:nvPicPr>
        <p:blipFill>
          <a:blip r:embed="rId4"/>
          <a:stretch>
            <a:fillRect/>
          </a:stretch>
        </p:blipFill>
        <p:spPr>
          <a:xfrm rot="21127526">
            <a:off x="4338728" y="4419035"/>
            <a:ext cx="302063" cy="302063"/>
          </a:xfrm>
          <a:prstGeom prst="rect">
            <a:avLst/>
          </a:prstGeom>
          <a:scene3d>
            <a:camera prst="isometricOffAxis1Right"/>
            <a:lightRig rig="threePt" dir="t"/>
          </a:scene3d>
        </p:spPr>
      </p:pic>
      <p:pic>
        <p:nvPicPr>
          <p:cNvPr id="43" name="图片 42"/>
          <p:cNvPicPr>
            <a:picLocks noChangeAspect="1"/>
          </p:cNvPicPr>
          <p:nvPr/>
        </p:nvPicPr>
        <p:blipFill>
          <a:blip r:embed="rId4"/>
          <a:stretch>
            <a:fillRect/>
          </a:stretch>
        </p:blipFill>
        <p:spPr>
          <a:xfrm>
            <a:off x="4103375" y="4628249"/>
            <a:ext cx="302063" cy="302063"/>
          </a:xfrm>
          <a:prstGeom prst="rect">
            <a:avLst/>
          </a:prstGeom>
          <a:scene3d>
            <a:camera prst="isometricOffAxis1Right"/>
            <a:lightRig rig="threePt" dir="t"/>
          </a:scene3d>
        </p:spPr>
      </p:pic>
      <p:pic>
        <p:nvPicPr>
          <p:cNvPr id="44" name="图片 43"/>
          <p:cNvPicPr>
            <a:picLocks noChangeAspect="1"/>
          </p:cNvPicPr>
          <p:nvPr/>
        </p:nvPicPr>
        <p:blipFill>
          <a:blip r:embed="rId4"/>
          <a:stretch>
            <a:fillRect/>
          </a:stretch>
        </p:blipFill>
        <p:spPr>
          <a:xfrm rot="2002290">
            <a:off x="3849920" y="4734765"/>
            <a:ext cx="302063" cy="302063"/>
          </a:xfrm>
          <a:prstGeom prst="rect">
            <a:avLst/>
          </a:prstGeom>
          <a:scene3d>
            <a:camera prst="isometricOffAxis1Right"/>
            <a:lightRig rig="threePt" dir="t"/>
          </a:scene3d>
        </p:spPr>
      </p:pic>
      <p:pic>
        <p:nvPicPr>
          <p:cNvPr id="45" name="图片 44"/>
          <p:cNvPicPr>
            <a:picLocks noChangeAspect="1"/>
          </p:cNvPicPr>
          <p:nvPr/>
        </p:nvPicPr>
        <p:blipFill>
          <a:blip r:embed="rId4"/>
          <a:stretch>
            <a:fillRect/>
          </a:stretch>
        </p:blipFill>
        <p:spPr>
          <a:xfrm rot="20570292">
            <a:off x="4286310" y="4829846"/>
            <a:ext cx="302063" cy="302063"/>
          </a:xfrm>
          <a:prstGeom prst="rect">
            <a:avLst/>
          </a:prstGeom>
          <a:scene3d>
            <a:camera prst="isometricOffAxis1Right"/>
            <a:lightRig rig="threePt" dir="t"/>
          </a:scene3d>
        </p:spPr>
      </p:pic>
      <p:pic>
        <p:nvPicPr>
          <p:cNvPr id="46" name="图片 45"/>
          <p:cNvPicPr>
            <a:picLocks noChangeAspect="1"/>
          </p:cNvPicPr>
          <p:nvPr/>
        </p:nvPicPr>
        <p:blipFill>
          <a:blip r:embed="rId4"/>
          <a:stretch>
            <a:fillRect/>
          </a:stretch>
        </p:blipFill>
        <p:spPr>
          <a:xfrm>
            <a:off x="3458293" y="4817408"/>
            <a:ext cx="302063" cy="302063"/>
          </a:xfrm>
          <a:prstGeom prst="rect">
            <a:avLst/>
          </a:prstGeom>
          <a:scene3d>
            <a:camera prst="isometricOffAxis1Right"/>
            <a:lightRig rig="threePt" dir="t"/>
          </a:scene3d>
        </p:spPr>
      </p:pic>
      <p:pic>
        <p:nvPicPr>
          <p:cNvPr id="1026" name="Picture 2" descr="“filter”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6589" y="4660067"/>
            <a:ext cx="1714998" cy="1714998"/>
          </a:xfrm>
          <a:prstGeom prst="rect">
            <a:avLst/>
          </a:prstGeom>
          <a:noFill/>
          <a:extLst>
            <a:ext uri="{909E8E84-426E-40DD-AFC4-6F175D3DCCD1}">
              <a14:hiddenFill xmlns:a14="http://schemas.microsoft.com/office/drawing/2010/main">
                <a:solidFill>
                  <a:srgbClr val="FFFFFF"/>
                </a:solidFill>
              </a14:hiddenFill>
            </a:ext>
          </a:extLst>
        </p:spPr>
      </p:pic>
      <p:pic>
        <p:nvPicPr>
          <p:cNvPr id="49" name="图片 48"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281" y="3397075"/>
            <a:ext cx="4000738" cy="2265905"/>
          </a:xfrm>
          <a:prstGeom prst="rect">
            <a:avLst/>
          </a:prstGeom>
          <a:ln w="28575">
            <a:solidFill>
              <a:srgbClr val="C00000"/>
            </a:solidFill>
          </a:ln>
        </p:spPr>
      </p:pic>
      <p:sp>
        <p:nvSpPr>
          <p:cNvPr id="50" name="文本框 49"/>
          <p:cNvSpPr txBox="1"/>
          <p:nvPr/>
        </p:nvSpPr>
        <p:spPr>
          <a:xfrm>
            <a:off x="6281197" y="6169580"/>
            <a:ext cx="5693999" cy="369332"/>
          </a:xfrm>
          <a:prstGeom prst="rect">
            <a:avLst/>
          </a:prstGeom>
          <a:noFill/>
        </p:spPr>
        <p:txBody>
          <a:bodyPr wrap="square" rtlCol="0">
            <a:spAutoFit/>
          </a:bodyPr>
          <a:lstStyle/>
          <a:p>
            <a:r>
              <a:rPr lang="en-US" b="1" dirty="0" smtClean="0"/>
              <a:t>Three </a:t>
            </a:r>
            <a:r>
              <a:rPr lang="en-US" b="1" dirty="0"/>
              <a:t>“masters” are employed for tweet </a:t>
            </a:r>
            <a:r>
              <a:rPr lang="en-US" altLang="zh-CN" b="1" dirty="0"/>
              <a:t>a</a:t>
            </a:r>
            <a:r>
              <a:rPr lang="en-US" b="1" dirty="0" smtClean="0"/>
              <a:t>nnotations</a:t>
            </a:r>
            <a:r>
              <a:rPr lang="en-US" b="1" dirty="0"/>
              <a:t>.</a:t>
            </a:r>
          </a:p>
        </p:txBody>
      </p:sp>
      <p:sp>
        <p:nvSpPr>
          <p:cNvPr id="51" name="矩形 50"/>
          <p:cNvSpPr/>
          <p:nvPr/>
        </p:nvSpPr>
        <p:spPr>
          <a:xfrm>
            <a:off x="7258664" y="2763741"/>
            <a:ext cx="3723968" cy="461665"/>
          </a:xfrm>
          <a:prstGeom prst="rect">
            <a:avLst/>
          </a:prstGeom>
        </p:spPr>
        <p:txBody>
          <a:bodyPr wrap="square">
            <a:spAutoFit/>
          </a:bodyPr>
          <a:lstStyle/>
          <a:p>
            <a:r>
              <a:rPr lang="en-US" altLang="zh-CN" sz="2400" b="1" dirty="0"/>
              <a:t>Ground Truth Construction</a:t>
            </a:r>
            <a:r>
              <a:rPr lang="en-US" altLang="zh-CN" sz="2400" dirty="0"/>
              <a:t> </a:t>
            </a:r>
            <a:endParaRPr lang="zh-CN" altLang="en-US" sz="2400" dirty="0"/>
          </a:p>
        </p:txBody>
      </p:sp>
    </p:spTree>
    <p:extLst>
      <p:ext uri="{BB962C8B-B14F-4D97-AF65-F5344CB8AC3E}">
        <p14:creationId xmlns:p14="http://schemas.microsoft.com/office/powerpoint/2010/main" val="2885137638"/>
      </p:ext>
    </p:extLst>
  </p:cSld>
  <p:clrMapOvr>
    <a:masterClrMapping/>
  </p:clrMapOvr>
  <p:transition advTm="153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26"/>
                                        </p:tgtEl>
                                        <p:attrNameLst>
                                          <p:attrName>style.visibility</p:attrName>
                                        </p:attrNameLst>
                                      </p:cBhvr>
                                      <p:to>
                                        <p:strVal val="visible"/>
                                      </p:to>
                                    </p:set>
                                    <p:animEffect transition="in" filter="fade">
                                      <p:cBhvr>
                                        <p:cTn id="59" dur="500"/>
                                        <p:tgtEl>
                                          <p:spTgt spid="10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animBg="1"/>
      <p:bldP spid="25" grpId="0" animBg="1"/>
      <p:bldP spid="28" grpId="0"/>
      <p:bldP spid="30" grpId="0" animBg="1"/>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13</a:t>
            </a:fld>
            <a:endParaRPr lang="en-SG"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1158"/>
          <a:stretch/>
        </p:blipFill>
        <p:spPr>
          <a:xfrm>
            <a:off x="1433754" y="2429954"/>
            <a:ext cx="9095573" cy="3634941"/>
          </a:xfrm>
          <a:prstGeom prst="rect">
            <a:avLst/>
          </a:prstGeom>
        </p:spPr>
      </p:pic>
      <p:sp>
        <p:nvSpPr>
          <p:cNvPr id="7" name="文本框 6"/>
          <p:cNvSpPr txBox="1"/>
          <p:nvPr/>
        </p:nvSpPr>
        <p:spPr>
          <a:xfrm>
            <a:off x="3639336" y="2065718"/>
            <a:ext cx="4447821" cy="400110"/>
          </a:xfrm>
          <a:prstGeom prst="rect">
            <a:avLst/>
          </a:prstGeom>
          <a:noFill/>
        </p:spPr>
        <p:txBody>
          <a:bodyPr wrap="none" rtlCol="0">
            <a:spAutoFit/>
          </a:bodyPr>
          <a:lstStyle/>
          <a:p>
            <a:r>
              <a:rPr lang="en-US" sz="2000" b="1" dirty="0" smtClean="0"/>
              <a:t>Table1. </a:t>
            </a:r>
            <a:r>
              <a:rPr lang="en-US" sz="2000" b="1" dirty="0"/>
              <a:t>Examples of selected categories.</a:t>
            </a:r>
          </a:p>
        </p:txBody>
      </p:sp>
      <p:sp>
        <p:nvSpPr>
          <p:cNvPr id="9" name="矩形 8"/>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Description</a:t>
            </a:r>
            <a:endParaRPr lang="en-US" altLang="zh-CN" sz="3600" b="1" dirty="0">
              <a:cs typeface="+mn-ea"/>
              <a:sym typeface="+mn-lt"/>
            </a:endParaRPr>
          </a:p>
        </p:txBody>
      </p:sp>
      <p:sp>
        <p:nvSpPr>
          <p:cNvPr id="10" name="矩形 9"/>
          <p:cNvSpPr/>
          <p:nvPr/>
        </p:nvSpPr>
        <p:spPr>
          <a:xfrm>
            <a:off x="432620" y="1052178"/>
            <a:ext cx="6096000" cy="461665"/>
          </a:xfrm>
          <a:prstGeom prst="rect">
            <a:avLst/>
          </a:prstGeom>
        </p:spPr>
        <p:txBody>
          <a:bodyPr>
            <a:spAutoFit/>
          </a:bodyPr>
          <a:lstStyle/>
          <a:p>
            <a:r>
              <a:rPr lang="en-US" altLang="zh-CN" sz="2400" b="1" dirty="0"/>
              <a:t>Example Illustration</a:t>
            </a:r>
            <a:endParaRPr lang="zh-CN" altLang="en-US" sz="2400" dirty="0"/>
          </a:p>
        </p:txBody>
      </p:sp>
    </p:spTree>
    <p:extLst>
      <p:ext uri="{BB962C8B-B14F-4D97-AF65-F5344CB8AC3E}">
        <p14:creationId xmlns:p14="http://schemas.microsoft.com/office/powerpoint/2010/main" val="4125814252"/>
      </p:ext>
    </p:extLst>
  </p:cSld>
  <p:clrMapOvr>
    <a:masterClrMapping/>
  </p:clrMapOvr>
  <p:transition advTm="15332">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14</a:t>
            </a:fld>
            <a:endParaRPr lang="en-SG" dirty="0"/>
          </a:p>
        </p:txBody>
      </p:sp>
      <p:sp>
        <p:nvSpPr>
          <p:cNvPr id="6" name="矩形 5"/>
          <p:cNvSpPr/>
          <p:nvPr/>
        </p:nvSpPr>
        <p:spPr>
          <a:xfrm>
            <a:off x="432619" y="2843741"/>
            <a:ext cx="2659382" cy="415498"/>
          </a:xfrm>
          <a:prstGeom prst="rect">
            <a:avLst/>
          </a:prstGeom>
        </p:spPr>
        <p:txBody>
          <a:bodyPr wrap="none">
            <a:spAutoFit/>
          </a:bodyPr>
          <a:lstStyle/>
          <a:p>
            <a:pPr marL="342900" indent="-342900">
              <a:buFont typeface="Arial" panose="020B0604020202020204" pitchFamily="34" charset="0"/>
              <a:buChar char="•"/>
            </a:pPr>
            <a:r>
              <a:rPr lang="en-SG" sz="2100" b="1" dirty="0"/>
              <a:t>Sentiment Analysis</a:t>
            </a:r>
          </a:p>
        </p:txBody>
      </p:sp>
      <p:sp>
        <p:nvSpPr>
          <p:cNvPr id="7" name="矩形 6"/>
          <p:cNvSpPr/>
          <p:nvPr/>
        </p:nvSpPr>
        <p:spPr>
          <a:xfrm>
            <a:off x="432621" y="3306267"/>
            <a:ext cx="2659380" cy="415498"/>
          </a:xfrm>
          <a:prstGeom prst="rect">
            <a:avLst/>
          </a:prstGeom>
        </p:spPr>
        <p:txBody>
          <a:bodyPr wrap="square">
            <a:spAutoFit/>
          </a:bodyPr>
          <a:lstStyle/>
          <a:p>
            <a:pPr marL="342900" indent="-342900">
              <a:buFont typeface="Arial" panose="020B0604020202020204" pitchFamily="34" charset="0"/>
              <a:buChar char="•"/>
            </a:pPr>
            <a:r>
              <a:rPr lang="en-SG" sz="2100" b="1" dirty="0"/>
              <a:t>Sentence2Vector</a:t>
            </a:r>
          </a:p>
        </p:txBody>
      </p:sp>
      <p:sp>
        <p:nvSpPr>
          <p:cNvPr id="8" name="矩形 7"/>
          <p:cNvSpPr/>
          <p:nvPr/>
        </p:nvSpPr>
        <p:spPr>
          <a:xfrm>
            <a:off x="432619" y="2381215"/>
            <a:ext cx="2546274" cy="415498"/>
          </a:xfrm>
          <a:prstGeom prst="rect">
            <a:avLst/>
          </a:prstGeom>
        </p:spPr>
        <p:txBody>
          <a:bodyPr wrap="none">
            <a:spAutoFit/>
          </a:bodyPr>
          <a:lstStyle/>
          <a:p>
            <a:pPr marL="342900" indent="-342900">
              <a:buFont typeface="Arial" panose="020B0604020202020204" pitchFamily="34" charset="0"/>
              <a:buChar char="•"/>
            </a:pPr>
            <a:r>
              <a:rPr lang="en-SG" sz="2100" b="1" dirty="0"/>
              <a:t>Privacy Dictionary</a:t>
            </a:r>
          </a:p>
        </p:txBody>
      </p:sp>
      <p:sp>
        <p:nvSpPr>
          <p:cNvPr id="11" name="矩形 10"/>
          <p:cNvSpPr/>
          <p:nvPr/>
        </p:nvSpPr>
        <p:spPr>
          <a:xfrm>
            <a:off x="432620" y="1918690"/>
            <a:ext cx="4624279" cy="738664"/>
          </a:xfrm>
          <a:prstGeom prst="rect">
            <a:avLst/>
          </a:prstGeom>
        </p:spPr>
        <p:txBody>
          <a:bodyPr wrap="none">
            <a:spAutoFit/>
          </a:bodyPr>
          <a:lstStyle/>
          <a:p>
            <a:pPr marL="342900" indent="-342900">
              <a:buFont typeface="Arial" panose="020B0604020202020204" pitchFamily="34" charset="0"/>
              <a:buChar char="•"/>
            </a:pPr>
            <a:r>
              <a:rPr lang="en-US" sz="2100" b="1" dirty="0"/>
              <a:t>Linguistic Inquiry Word Count (LIWC)</a:t>
            </a:r>
          </a:p>
          <a:p>
            <a:pPr marL="342900" indent="-342900">
              <a:buFont typeface="Arial" panose="020B0604020202020204" pitchFamily="34" charset="0"/>
              <a:buChar char="•"/>
            </a:pPr>
            <a:endParaRPr lang="en-SG" sz="2100" b="1" dirty="0"/>
          </a:p>
        </p:txBody>
      </p:sp>
      <p:sp>
        <p:nvSpPr>
          <p:cNvPr id="12" name="矩形 11"/>
          <p:cNvSpPr/>
          <p:nvPr/>
        </p:nvSpPr>
        <p:spPr>
          <a:xfrm>
            <a:off x="432621" y="3768791"/>
            <a:ext cx="2127185" cy="415498"/>
          </a:xfrm>
          <a:prstGeom prst="rect">
            <a:avLst/>
          </a:prstGeom>
        </p:spPr>
        <p:txBody>
          <a:bodyPr wrap="none">
            <a:spAutoFit/>
          </a:bodyPr>
          <a:lstStyle/>
          <a:p>
            <a:pPr marL="342900" indent="-342900">
              <a:buFont typeface="Arial" panose="020B0604020202020204" pitchFamily="34" charset="0"/>
              <a:buChar char="•"/>
            </a:pPr>
            <a:r>
              <a:rPr lang="en-SG" sz="2100" b="1" dirty="0"/>
              <a:t>Meta-features</a:t>
            </a:r>
          </a:p>
        </p:txBody>
      </p:sp>
      <p:sp>
        <p:nvSpPr>
          <p:cNvPr id="9" name="矩形 8"/>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Description</a:t>
            </a:r>
            <a:endParaRPr lang="en-US" altLang="zh-CN" sz="3600" b="1" dirty="0">
              <a:cs typeface="+mn-ea"/>
              <a:sym typeface="+mn-lt"/>
            </a:endParaRPr>
          </a:p>
        </p:txBody>
      </p:sp>
      <p:sp>
        <p:nvSpPr>
          <p:cNvPr id="10" name="矩形 9"/>
          <p:cNvSpPr/>
          <p:nvPr/>
        </p:nvSpPr>
        <p:spPr>
          <a:xfrm>
            <a:off x="432620" y="1052178"/>
            <a:ext cx="6096000" cy="461665"/>
          </a:xfrm>
          <a:prstGeom prst="rect">
            <a:avLst/>
          </a:prstGeom>
        </p:spPr>
        <p:txBody>
          <a:bodyPr>
            <a:spAutoFit/>
          </a:bodyPr>
          <a:lstStyle/>
          <a:p>
            <a:r>
              <a:rPr lang="en-US" altLang="zh-CN" sz="2400" b="1" dirty="0" smtClean="0"/>
              <a:t>Features</a:t>
            </a:r>
            <a:endParaRPr lang="zh-CN" altLang="en-US" sz="2400" dirty="0"/>
          </a:p>
        </p:txBody>
      </p:sp>
    </p:spTree>
    <p:extLst>
      <p:ext uri="{BB962C8B-B14F-4D97-AF65-F5344CB8AC3E}">
        <p14:creationId xmlns:p14="http://schemas.microsoft.com/office/powerpoint/2010/main" val="2812065094"/>
      </p:ext>
    </p:extLst>
  </p:cSld>
  <p:clrMapOvr>
    <a:masterClrMapping/>
  </p:clrMapOvr>
  <p:transition advTm="15332">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15</a:t>
            </a:fld>
            <a:endParaRPr lang="en-SG" dirty="0"/>
          </a:p>
        </p:txBody>
      </p:sp>
      <p:sp>
        <p:nvSpPr>
          <p:cNvPr id="16" name="文本框 15"/>
          <p:cNvSpPr txBox="1"/>
          <p:nvPr/>
        </p:nvSpPr>
        <p:spPr>
          <a:xfrm>
            <a:off x="7392122" y="6287310"/>
            <a:ext cx="939296" cy="323165"/>
          </a:xfrm>
          <a:prstGeom prst="rect">
            <a:avLst/>
          </a:prstGeom>
          <a:noFill/>
        </p:spPr>
        <p:txBody>
          <a:bodyPr wrap="none" rtlCol="0">
            <a:spAutoFit/>
          </a:bodyPr>
          <a:lstStyle/>
          <a:p>
            <a:r>
              <a:rPr lang="en-US" sz="1500" b="1" dirty="0"/>
              <a:t>Category </a:t>
            </a:r>
          </a:p>
        </p:txBody>
      </p:sp>
      <p:sp>
        <p:nvSpPr>
          <p:cNvPr id="17" name="文本框 16"/>
          <p:cNvSpPr txBox="1"/>
          <p:nvPr/>
        </p:nvSpPr>
        <p:spPr>
          <a:xfrm>
            <a:off x="4844530" y="3721765"/>
            <a:ext cx="415498" cy="1278299"/>
          </a:xfrm>
          <a:prstGeom prst="rect">
            <a:avLst/>
          </a:prstGeom>
          <a:noFill/>
        </p:spPr>
        <p:txBody>
          <a:bodyPr vert="eaVert" wrap="none" rtlCol="0">
            <a:spAutoFit/>
          </a:bodyPr>
          <a:lstStyle/>
          <a:p>
            <a:r>
              <a:rPr lang="en-US" sz="1500" b="1" dirty="0"/>
              <a:t>Percentage (%)</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2279" y="3259538"/>
            <a:ext cx="5138953" cy="3226416"/>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1053" y="1696333"/>
            <a:ext cx="1251012" cy="938259"/>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1545" y="1750595"/>
            <a:ext cx="1220577" cy="854404"/>
          </a:xfrm>
          <a:prstGeom prst="rect">
            <a:avLst/>
          </a:prstGeom>
        </p:spPr>
      </p:pic>
      <p:sp>
        <p:nvSpPr>
          <p:cNvPr id="21" name="文本框 20"/>
          <p:cNvSpPr txBox="1"/>
          <p:nvPr/>
        </p:nvSpPr>
        <p:spPr>
          <a:xfrm>
            <a:off x="6455583" y="2648927"/>
            <a:ext cx="926023" cy="300082"/>
          </a:xfrm>
          <a:prstGeom prst="rect">
            <a:avLst/>
          </a:prstGeom>
          <a:noFill/>
        </p:spPr>
        <p:txBody>
          <a:bodyPr wrap="none" rtlCol="0">
            <a:spAutoFit/>
          </a:bodyPr>
          <a:lstStyle/>
          <a:p>
            <a:r>
              <a:rPr lang="en-US" sz="1350" b="1" dirty="0"/>
              <a:t>Dictionary</a:t>
            </a:r>
          </a:p>
        </p:txBody>
      </p:sp>
      <p:sp>
        <p:nvSpPr>
          <p:cNvPr id="22" name="文本框 21"/>
          <p:cNvSpPr txBox="1"/>
          <p:nvPr/>
        </p:nvSpPr>
        <p:spPr>
          <a:xfrm>
            <a:off x="8110410" y="2668441"/>
            <a:ext cx="1271438" cy="300082"/>
          </a:xfrm>
          <a:prstGeom prst="rect">
            <a:avLst/>
          </a:prstGeom>
          <a:noFill/>
        </p:spPr>
        <p:txBody>
          <a:bodyPr wrap="none" rtlCol="0">
            <a:spAutoFit/>
          </a:bodyPr>
          <a:lstStyle/>
          <a:p>
            <a:r>
              <a:rPr lang="en-US" sz="1350" b="1" dirty="0"/>
              <a:t>Word category </a:t>
            </a:r>
          </a:p>
        </p:txBody>
      </p:sp>
      <p:sp>
        <p:nvSpPr>
          <p:cNvPr id="24" name="矩形 23"/>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Description</a:t>
            </a:r>
            <a:endParaRPr lang="en-US" altLang="zh-CN" sz="3600" b="1" dirty="0">
              <a:cs typeface="+mn-ea"/>
              <a:sym typeface="+mn-lt"/>
            </a:endParaRPr>
          </a:p>
        </p:txBody>
      </p:sp>
      <p:sp>
        <p:nvSpPr>
          <p:cNvPr id="25" name="矩形 24"/>
          <p:cNvSpPr/>
          <p:nvPr/>
        </p:nvSpPr>
        <p:spPr>
          <a:xfrm>
            <a:off x="432620" y="1052178"/>
            <a:ext cx="6096000" cy="461665"/>
          </a:xfrm>
          <a:prstGeom prst="rect">
            <a:avLst/>
          </a:prstGeom>
        </p:spPr>
        <p:txBody>
          <a:bodyPr>
            <a:spAutoFit/>
          </a:bodyPr>
          <a:lstStyle/>
          <a:p>
            <a:r>
              <a:rPr lang="en-US" altLang="zh-CN" sz="2400" b="1" dirty="0" smtClean="0"/>
              <a:t>Features</a:t>
            </a:r>
            <a:endParaRPr lang="zh-CN" altLang="en-US" sz="2400" dirty="0"/>
          </a:p>
        </p:txBody>
      </p:sp>
      <p:sp>
        <p:nvSpPr>
          <p:cNvPr id="26" name="矩形 25"/>
          <p:cNvSpPr/>
          <p:nvPr/>
        </p:nvSpPr>
        <p:spPr>
          <a:xfrm>
            <a:off x="432619" y="2843741"/>
            <a:ext cx="2659382" cy="415498"/>
          </a:xfrm>
          <a:prstGeom prst="rect">
            <a:avLst/>
          </a:prstGeom>
        </p:spPr>
        <p:txBody>
          <a:bodyPr wrap="none">
            <a:spAutoFit/>
          </a:bodyPr>
          <a:lstStyle/>
          <a:p>
            <a:pPr marL="342900" indent="-342900">
              <a:buFont typeface="Arial" panose="020B0604020202020204" pitchFamily="34" charset="0"/>
              <a:buChar char="•"/>
            </a:pPr>
            <a:r>
              <a:rPr lang="en-SG" sz="2100" b="1" dirty="0"/>
              <a:t>Sentiment Analysis</a:t>
            </a:r>
          </a:p>
        </p:txBody>
      </p:sp>
      <p:sp>
        <p:nvSpPr>
          <p:cNvPr id="27" name="矩形 26"/>
          <p:cNvSpPr/>
          <p:nvPr/>
        </p:nvSpPr>
        <p:spPr>
          <a:xfrm>
            <a:off x="432621" y="3306267"/>
            <a:ext cx="2659380" cy="415498"/>
          </a:xfrm>
          <a:prstGeom prst="rect">
            <a:avLst/>
          </a:prstGeom>
        </p:spPr>
        <p:txBody>
          <a:bodyPr wrap="square">
            <a:spAutoFit/>
          </a:bodyPr>
          <a:lstStyle/>
          <a:p>
            <a:pPr marL="342900" indent="-342900">
              <a:buFont typeface="Arial" panose="020B0604020202020204" pitchFamily="34" charset="0"/>
              <a:buChar char="•"/>
            </a:pPr>
            <a:r>
              <a:rPr lang="en-SG" sz="2100" b="1" dirty="0"/>
              <a:t>Sentence2Vector</a:t>
            </a:r>
          </a:p>
        </p:txBody>
      </p:sp>
      <p:sp>
        <p:nvSpPr>
          <p:cNvPr id="28" name="矩形 27"/>
          <p:cNvSpPr/>
          <p:nvPr/>
        </p:nvSpPr>
        <p:spPr>
          <a:xfrm>
            <a:off x="432619" y="2381215"/>
            <a:ext cx="2546274" cy="415498"/>
          </a:xfrm>
          <a:prstGeom prst="rect">
            <a:avLst/>
          </a:prstGeom>
        </p:spPr>
        <p:txBody>
          <a:bodyPr wrap="none">
            <a:spAutoFit/>
          </a:bodyPr>
          <a:lstStyle/>
          <a:p>
            <a:pPr marL="342900" indent="-342900">
              <a:buFont typeface="Arial" panose="020B0604020202020204" pitchFamily="34" charset="0"/>
              <a:buChar char="•"/>
            </a:pPr>
            <a:r>
              <a:rPr lang="en-SG" sz="2100" b="1" dirty="0"/>
              <a:t>Privacy Dictionary</a:t>
            </a:r>
          </a:p>
        </p:txBody>
      </p:sp>
      <p:sp>
        <p:nvSpPr>
          <p:cNvPr id="29" name="矩形 28"/>
          <p:cNvSpPr/>
          <p:nvPr/>
        </p:nvSpPr>
        <p:spPr>
          <a:xfrm>
            <a:off x="432620" y="1918690"/>
            <a:ext cx="4677178" cy="415498"/>
          </a:xfrm>
          <a:prstGeom prst="rect">
            <a:avLst/>
          </a:prstGeom>
        </p:spPr>
        <p:txBody>
          <a:bodyPr wrap="none">
            <a:spAutoFit/>
          </a:bodyPr>
          <a:lstStyle/>
          <a:p>
            <a:pPr marL="342900" indent="-342900">
              <a:buFont typeface="Arial" panose="020B0604020202020204" pitchFamily="34" charset="0"/>
              <a:buChar char="•"/>
            </a:pPr>
            <a:r>
              <a:rPr lang="en-SG" sz="2100" b="1" u="sng" dirty="0">
                <a:solidFill>
                  <a:srgbClr val="FF0000"/>
                </a:solidFill>
              </a:rPr>
              <a:t>Linguistic Inquiry Word </a:t>
            </a:r>
            <a:r>
              <a:rPr lang="en-SG" sz="2100" b="1" u="sng" dirty="0" smtClean="0">
                <a:solidFill>
                  <a:srgbClr val="FF0000"/>
                </a:solidFill>
              </a:rPr>
              <a:t>Count (LIWC)</a:t>
            </a:r>
            <a:endParaRPr lang="en-SG" sz="2100" b="1" u="sng" dirty="0">
              <a:solidFill>
                <a:srgbClr val="FF0000"/>
              </a:solidFill>
            </a:endParaRPr>
          </a:p>
        </p:txBody>
      </p:sp>
      <p:sp>
        <p:nvSpPr>
          <p:cNvPr id="30" name="矩形 29"/>
          <p:cNvSpPr/>
          <p:nvPr/>
        </p:nvSpPr>
        <p:spPr>
          <a:xfrm>
            <a:off x="432621" y="3768791"/>
            <a:ext cx="2127185" cy="415498"/>
          </a:xfrm>
          <a:prstGeom prst="rect">
            <a:avLst/>
          </a:prstGeom>
        </p:spPr>
        <p:txBody>
          <a:bodyPr wrap="none">
            <a:spAutoFit/>
          </a:bodyPr>
          <a:lstStyle/>
          <a:p>
            <a:pPr marL="342900" indent="-342900">
              <a:buFont typeface="Arial" panose="020B0604020202020204" pitchFamily="34" charset="0"/>
              <a:buChar char="•"/>
            </a:pPr>
            <a:r>
              <a:rPr lang="en-SG" sz="2100" b="1" dirty="0"/>
              <a:t>Meta-features</a:t>
            </a:r>
          </a:p>
        </p:txBody>
      </p:sp>
    </p:spTree>
    <p:extLst>
      <p:ext uri="{BB962C8B-B14F-4D97-AF65-F5344CB8AC3E}">
        <p14:creationId xmlns:p14="http://schemas.microsoft.com/office/powerpoint/2010/main" val="1380582577"/>
      </p:ext>
    </p:extLst>
  </p:cSld>
  <p:clrMapOvr>
    <a:masterClrMapping/>
  </p:clrMapOvr>
  <p:transition advTm="15332">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16</a:t>
            </a:fld>
            <a:endParaRPr lang="en-SG" dirty="0"/>
          </a:p>
        </p:txBody>
      </p:sp>
      <p:graphicFrame>
        <p:nvGraphicFramePr>
          <p:cNvPr id="16" name="表格 15"/>
          <p:cNvGraphicFramePr>
            <a:graphicFrameLocks noGrp="1"/>
          </p:cNvGraphicFramePr>
          <p:nvPr>
            <p:extLst>
              <p:ext uri="{D42A27DB-BD31-4B8C-83A1-F6EECF244321}">
                <p14:modId xmlns:p14="http://schemas.microsoft.com/office/powerpoint/2010/main" val="4115459431"/>
              </p:ext>
            </p:extLst>
          </p:nvPr>
        </p:nvGraphicFramePr>
        <p:xfrm>
          <a:off x="5353818" y="1918691"/>
          <a:ext cx="6371670" cy="3824657"/>
        </p:xfrm>
        <a:graphic>
          <a:graphicData uri="http://schemas.openxmlformats.org/drawingml/2006/table">
            <a:tbl>
              <a:tblPr firstRow="1" bandRow="1">
                <a:tableStyleId>{7E9639D4-E3E2-4D34-9284-5A2195B3D0D7}</a:tableStyleId>
              </a:tblPr>
              <a:tblGrid>
                <a:gridCol w="1525651"/>
                <a:gridCol w="4846019"/>
              </a:tblGrid>
              <a:tr h="288977">
                <a:tc>
                  <a:txBody>
                    <a:bodyPr/>
                    <a:lstStyle/>
                    <a:p>
                      <a:pPr marL="0" indent="0" algn="just">
                        <a:buFont typeface="Arial" panose="020B0604020202020204" pitchFamily="34" charset="0"/>
                        <a:buNone/>
                      </a:pPr>
                      <a:r>
                        <a:rPr lang="en-US" sz="1400" b="1" dirty="0" smtClean="0"/>
                        <a:t>Category </a:t>
                      </a:r>
                      <a:endParaRPr lang="en-US" sz="1400" b="1" dirty="0" smtClean="0">
                        <a:latin typeface="CMR9"/>
                      </a:endParaRPr>
                    </a:p>
                  </a:txBody>
                  <a:tcPr marL="68580" marR="68580" marT="34290" marB="34290"/>
                </a:tc>
                <a:tc>
                  <a:txBody>
                    <a:bodyPr/>
                    <a:lstStyle/>
                    <a:p>
                      <a:pPr algn="just"/>
                      <a:r>
                        <a:rPr lang="en-US" sz="1400" b="1" dirty="0" smtClean="0"/>
                        <a:t>Explanation</a:t>
                      </a:r>
                      <a:endParaRPr lang="en-US" sz="1400" b="1" dirty="0"/>
                    </a:p>
                  </a:txBody>
                  <a:tcPr marL="68580" marR="68580" marT="34290" marB="34290"/>
                </a:tc>
              </a:tr>
              <a:tr h="480060">
                <a:tc>
                  <a:txBody>
                    <a:bodyPr/>
                    <a:lstStyle/>
                    <a:p>
                      <a:pPr marL="0" indent="0" algn="just">
                        <a:buFont typeface="Arial" panose="020B0604020202020204" pitchFamily="34" charset="0"/>
                        <a:buNone/>
                      </a:pPr>
                      <a:r>
                        <a:rPr lang="en-US" sz="1400" b="1" dirty="0" err="1" smtClean="0"/>
                        <a:t>OpenVisible</a:t>
                      </a:r>
                      <a:endParaRPr lang="en-US" sz="1400" b="1" dirty="0" smtClean="0">
                        <a:latin typeface="CMR9"/>
                      </a:endParaRPr>
                    </a:p>
                  </a:txBody>
                  <a:tcPr marL="68580" marR="68580" marT="34290" marB="34290"/>
                </a:tc>
                <a:tc>
                  <a:txBody>
                    <a:bodyPr/>
                    <a:lstStyle/>
                    <a:p>
                      <a:pPr algn="just"/>
                      <a:r>
                        <a:rPr lang="en-US" sz="1400" b="1" dirty="0" smtClean="0"/>
                        <a:t>Represents the dialectic openness of privacy. (e.g., display, accessible.)</a:t>
                      </a:r>
                      <a:endParaRPr lang="en-US" sz="1400" b="1" dirty="0"/>
                    </a:p>
                  </a:txBody>
                  <a:tcPr marL="68580" marR="68580" marT="34290" marB="34290"/>
                </a:tc>
              </a:tr>
              <a:tr h="480060">
                <a:tc>
                  <a:txBody>
                    <a:bodyPr/>
                    <a:lstStyle/>
                    <a:p>
                      <a:pPr marL="0" indent="0" algn="just">
                        <a:buFont typeface="Arial" panose="020B0604020202020204" pitchFamily="34" charset="0"/>
                        <a:buNone/>
                      </a:pPr>
                      <a:r>
                        <a:rPr lang="en-US" sz="1400" b="1" dirty="0" err="1" smtClean="0"/>
                        <a:t>OutcomeState</a:t>
                      </a:r>
                      <a:endParaRPr lang="en-US" sz="1400" b="1" dirty="0"/>
                    </a:p>
                  </a:txBody>
                  <a:tcPr marL="68580" marR="68580" marT="34290" marB="34290"/>
                </a:tc>
                <a:tc>
                  <a:txBody>
                    <a:bodyPr/>
                    <a:lstStyle/>
                    <a:p>
                      <a:pPr algn="just"/>
                      <a:r>
                        <a:rPr lang="en-US" sz="1400" b="1" dirty="0" smtClean="0"/>
                        <a:t>Describes the static behavioral states and the outcomes that are served </a:t>
                      </a:r>
                      <a:r>
                        <a:rPr lang="en-US" sz="1400" b="1" dirty="0" err="1" smtClean="0"/>
                        <a:t>throughPrivacy</a:t>
                      </a:r>
                      <a:r>
                        <a:rPr lang="en-US" sz="1400" b="1" dirty="0" smtClean="0"/>
                        <a:t>. (</a:t>
                      </a:r>
                      <a:r>
                        <a:rPr lang="en-US" sz="1400" b="1" dirty="0" err="1" smtClean="0"/>
                        <a:t>e.g</a:t>
                      </a:r>
                      <a:r>
                        <a:rPr lang="en-US" sz="1400" b="1" dirty="0" smtClean="0"/>
                        <a:t>, freedom, alone.)</a:t>
                      </a:r>
                      <a:endParaRPr lang="en-US" sz="1400" b="1" dirty="0"/>
                    </a:p>
                  </a:txBody>
                  <a:tcPr marL="68580" marR="68580" marT="34290" marB="34290"/>
                </a:tc>
              </a:tr>
              <a:tr h="480060">
                <a:tc>
                  <a:txBody>
                    <a:bodyPr/>
                    <a:lstStyle/>
                    <a:p>
                      <a:pPr marL="0" indent="0" algn="just">
                        <a:buFont typeface="Arial" panose="020B0604020202020204" pitchFamily="34" charset="0"/>
                        <a:buNone/>
                      </a:pPr>
                      <a:r>
                        <a:rPr lang="en-US" sz="1400" b="1" dirty="0" err="1" smtClean="0"/>
                        <a:t>NormsRequisites</a:t>
                      </a:r>
                      <a:endParaRPr lang="en-US" sz="1400" b="1" dirty="0"/>
                    </a:p>
                  </a:txBody>
                  <a:tcPr marL="68580" marR="68580" marT="34290" marB="34290"/>
                </a:tc>
                <a:tc>
                  <a:txBody>
                    <a:bodyPr/>
                    <a:lstStyle/>
                    <a:p>
                      <a:pPr algn="just"/>
                      <a:r>
                        <a:rPr lang="en-US" sz="1400" b="1" dirty="0" smtClean="0"/>
                        <a:t>Encapsulates the norms, beliefs,</a:t>
                      </a:r>
                      <a:r>
                        <a:rPr lang="en-US" sz="1400" b="1" baseline="0" dirty="0" smtClean="0"/>
                        <a:t> </a:t>
                      </a:r>
                      <a:r>
                        <a:rPr lang="en-US" sz="1400" b="1" dirty="0" smtClean="0"/>
                        <a:t>and expectations in relation to achieving privacy. (e.g., consent, respect.)</a:t>
                      </a:r>
                      <a:endParaRPr lang="en-US" sz="1400" b="1" dirty="0"/>
                    </a:p>
                  </a:txBody>
                  <a:tcPr marL="68580" marR="68580" marT="34290" marB="34290"/>
                </a:tc>
              </a:tr>
              <a:tr h="480060">
                <a:tc>
                  <a:txBody>
                    <a:bodyPr/>
                    <a:lstStyle/>
                    <a:p>
                      <a:pPr marL="0" indent="0" algn="just">
                        <a:buFont typeface="Arial" panose="020B0604020202020204" pitchFamily="34" charset="0"/>
                        <a:buNone/>
                      </a:pPr>
                      <a:r>
                        <a:rPr lang="en-US" sz="1400" b="1" dirty="0" smtClean="0"/>
                        <a:t>Restriction</a:t>
                      </a:r>
                      <a:endParaRPr lang="en-US" sz="1400" b="1" dirty="0"/>
                    </a:p>
                  </a:txBody>
                  <a:tcPr marL="68580" marR="68580" marT="34290" marB="34290"/>
                </a:tc>
                <a:tc>
                  <a:txBody>
                    <a:bodyPr/>
                    <a:lstStyle/>
                    <a:p>
                      <a:pPr algn="just"/>
                      <a:r>
                        <a:rPr lang="en-US" sz="1400" b="1" dirty="0" smtClean="0"/>
                        <a:t>Expresses the closed, restrictive, and regulatory behaviors employed in maintaining privacy. (e.g., lock, exclude.)</a:t>
                      </a:r>
                      <a:endParaRPr lang="en-US" sz="1400" b="1" dirty="0"/>
                    </a:p>
                  </a:txBody>
                  <a:tcPr marL="68580" marR="68580" marT="34290" marB="34290"/>
                </a:tc>
              </a:tr>
              <a:tr h="480060">
                <a:tc>
                  <a:txBody>
                    <a:bodyPr/>
                    <a:lstStyle/>
                    <a:p>
                      <a:pPr marL="0" indent="0" algn="just">
                        <a:buFont typeface="Arial" panose="020B0604020202020204" pitchFamily="34" charset="0"/>
                        <a:buNone/>
                      </a:pPr>
                      <a:r>
                        <a:rPr lang="en-US" sz="1400" b="1" dirty="0" err="1" smtClean="0"/>
                        <a:t>NegativePrivacy</a:t>
                      </a:r>
                      <a:endParaRPr lang="en-US" sz="1400" b="1" dirty="0"/>
                    </a:p>
                  </a:txBody>
                  <a:tcPr marL="68580" marR="68580" marT="34290" marB="34290"/>
                </a:tc>
                <a:tc>
                  <a:txBody>
                    <a:bodyPr/>
                    <a:lstStyle/>
                    <a:p>
                      <a:pPr algn="just"/>
                      <a:r>
                        <a:rPr lang="en-US" sz="1400" b="1" dirty="0" smtClean="0"/>
                        <a:t>Captures the antecedents and consequences of privacy violations. (e.g., troubled, interfere.)</a:t>
                      </a:r>
                      <a:endParaRPr lang="en-US" sz="1400" b="1" dirty="0"/>
                    </a:p>
                  </a:txBody>
                  <a:tcPr marL="68580" marR="68580" marT="34290" marB="34290"/>
                </a:tc>
              </a:tr>
              <a:tr h="480060">
                <a:tc>
                  <a:txBody>
                    <a:bodyPr/>
                    <a:lstStyle/>
                    <a:p>
                      <a:pPr marL="0" indent="0" algn="just">
                        <a:buFont typeface="Arial" panose="020B0604020202020204" pitchFamily="34" charset="0"/>
                        <a:buNone/>
                      </a:pPr>
                      <a:r>
                        <a:rPr lang="en-US" sz="1400" b="1" dirty="0" smtClean="0"/>
                        <a:t>Intimacy</a:t>
                      </a:r>
                      <a:endParaRPr lang="en-US" sz="1400" b="1" dirty="0"/>
                    </a:p>
                  </a:txBody>
                  <a:tcPr marL="68580" marR="68580" marT="34290" marB="34290"/>
                </a:tc>
                <a:tc>
                  <a:txBody>
                    <a:bodyPr/>
                    <a:lstStyle/>
                    <a:p>
                      <a:pPr algn="just"/>
                      <a:r>
                        <a:rPr lang="en-US" sz="1400" b="1" dirty="0" smtClean="0"/>
                        <a:t>Portrays and measures different facets of small-group privacy. (e.g., trust, friendship.)</a:t>
                      </a:r>
                      <a:endParaRPr lang="en-US" sz="1400" b="1" dirty="0"/>
                    </a:p>
                  </a:txBody>
                  <a:tcPr marL="68580" marR="68580" marT="34290" marB="34290"/>
                </a:tc>
              </a:tr>
              <a:tr h="27813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smtClean="0"/>
                        <a:t>PrivateSecret</a:t>
                      </a:r>
                      <a:endParaRPr lang="en-US" sz="1400" b="1" dirty="0"/>
                    </a:p>
                  </a:txBody>
                  <a:tcPr marL="68580" marR="68580" marT="34290" marB="34290"/>
                </a:tc>
                <a:tc>
                  <a:txBody>
                    <a:bodyPr/>
                    <a:lstStyle/>
                    <a:p>
                      <a:pPr algn="just"/>
                      <a:r>
                        <a:rPr lang="en-US" sz="1400" b="1" dirty="0" smtClean="0"/>
                        <a:t>Expresses the “content” of privacy. (e.g., secret,</a:t>
                      </a:r>
                      <a:r>
                        <a:rPr lang="en-US" sz="1400" b="1" baseline="0" dirty="0" smtClean="0"/>
                        <a:t> data.</a:t>
                      </a:r>
                      <a:r>
                        <a:rPr lang="en-US" sz="1400" b="1" dirty="0" smtClean="0"/>
                        <a:t>)</a:t>
                      </a:r>
                      <a:endParaRPr lang="en-US" sz="1400" b="1" dirty="0"/>
                    </a:p>
                  </a:txBody>
                  <a:tcPr marL="68580" marR="68580" marT="34290" marB="34290"/>
                </a:tc>
              </a:tr>
              <a:tr h="27813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smtClean="0"/>
                        <a:t>Law</a:t>
                      </a:r>
                      <a:endParaRPr lang="en-US" sz="1400" b="1" dirty="0"/>
                    </a:p>
                  </a:txBody>
                  <a:tcPr marL="68580" marR="68580" marT="34290" marB="34290"/>
                </a:tc>
                <a:tc>
                  <a:txBody>
                    <a:bodyPr/>
                    <a:lstStyle/>
                    <a:p>
                      <a:pPr algn="just"/>
                      <a:r>
                        <a:rPr lang="en-US" sz="1400" b="1" dirty="0" smtClean="0"/>
                        <a:t>Describes legal definitions of privacy. (e.g., offence.)</a:t>
                      </a:r>
                      <a:endParaRPr lang="en-US" sz="1400" b="1" dirty="0"/>
                    </a:p>
                  </a:txBody>
                  <a:tcPr marL="68580" marR="68580" marT="34290" marB="34290"/>
                </a:tc>
              </a:tr>
            </a:tbl>
          </a:graphicData>
        </a:graphic>
      </p:graphicFrame>
      <p:sp>
        <p:nvSpPr>
          <p:cNvPr id="17" name="矩形 16"/>
          <p:cNvSpPr/>
          <p:nvPr/>
        </p:nvSpPr>
        <p:spPr>
          <a:xfrm>
            <a:off x="5937114" y="1496149"/>
            <a:ext cx="5729748" cy="400110"/>
          </a:xfrm>
          <a:prstGeom prst="rect">
            <a:avLst/>
          </a:prstGeom>
        </p:spPr>
        <p:txBody>
          <a:bodyPr wrap="square">
            <a:spAutoFit/>
          </a:bodyPr>
          <a:lstStyle/>
          <a:p>
            <a:r>
              <a:rPr lang="en-US" sz="2000" b="1" dirty="0" smtClean="0"/>
              <a:t>Table2. </a:t>
            </a:r>
            <a:r>
              <a:rPr lang="en-US" sz="2000" b="1" dirty="0"/>
              <a:t>Eight categories of the privacy dictionary.</a:t>
            </a:r>
          </a:p>
        </p:txBody>
      </p:sp>
      <p:sp>
        <p:nvSpPr>
          <p:cNvPr id="18" name="矩形 17"/>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Description</a:t>
            </a:r>
            <a:endParaRPr lang="en-US" altLang="zh-CN" sz="3600" b="1" dirty="0">
              <a:cs typeface="+mn-ea"/>
              <a:sym typeface="+mn-lt"/>
            </a:endParaRPr>
          </a:p>
        </p:txBody>
      </p:sp>
      <p:sp>
        <p:nvSpPr>
          <p:cNvPr id="19" name="矩形 18"/>
          <p:cNvSpPr/>
          <p:nvPr/>
        </p:nvSpPr>
        <p:spPr>
          <a:xfrm>
            <a:off x="432620" y="1052178"/>
            <a:ext cx="6096000" cy="461665"/>
          </a:xfrm>
          <a:prstGeom prst="rect">
            <a:avLst/>
          </a:prstGeom>
        </p:spPr>
        <p:txBody>
          <a:bodyPr>
            <a:spAutoFit/>
          </a:bodyPr>
          <a:lstStyle/>
          <a:p>
            <a:r>
              <a:rPr lang="en-US" altLang="zh-CN" sz="2400" b="1" dirty="0" smtClean="0"/>
              <a:t>Features</a:t>
            </a:r>
            <a:endParaRPr lang="zh-CN" altLang="en-US" sz="2400" dirty="0"/>
          </a:p>
        </p:txBody>
      </p:sp>
      <p:sp>
        <p:nvSpPr>
          <p:cNvPr id="20" name="矩形 19"/>
          <p:cNvSpPr/>
          <p:nvPr/>
        </p:nvSpPr>
        <p:spPr>
          <a:xfrm>
            <a:off x="432619" y="2843741"/>
            <a:ext cx="2659382" cy="415498"/>
          </a:xfrm>
          <a:prstGeom prst="rect">
            <a:avLst/>
          </a:prstGeom>
        </p:spPr>
        <p:txBody>
          <a:bodyPr wrap="none">
            <a:spAutoFit/>
          </a:bodyPr>
          <a:lstStyle/>
          <a:p>
            <a:pPr marL="342900" indent="-342900">
              <a:buFont typeface="Arial" panose="020B0604020202020204" pitchFamily="34" charset="0"/>
              <a:buChar char="•"/>
            </a:pPr>
            <a:r>
              <a:rPr lang="en-SG" sz="2100" b="1" dirty="0"/>
              <a:t>Sentiment Analysis</a:t>
            </a:r>
          </a:p>
        </p:txBody>
      </p:sp>
      <p:sp>
        <p:nvSpPr>
          <p:cNvPr id="21" name="矩形 20"/>
          <p:cNvSpPr/>
          <p:nvPr/>
        </p:nvSpPr>
        <p:spPr>
          <a:xfrm>
            <a:off x="432621" y="3306267"/>
            <a:ext cx="2659380" cy="415498"/>
          </a:xfrm>
          <a:prstGeom prst="rect">
            <a:avLst/>
          </a:prstGeom>
        </p:spPr>
        <p:txBody>
          <a:bodyPr wrap="square">
            <a:spAutoFit/>
          </a:bodyPr>
          <a:lstStyle/>
          <a:p>
            <a:pPr marL="342900" indent="-342900">
              <a:buFont typeface="Arial" panose="020B0604020202020204" pitchFamily="34" charset="0"/>
              <a:buChar char="•"/>
            </a:pPr>
            <a:r>
              <a:rPr lang="en-SG" sz="2100" b="1" dirty="0"/>
              <a:t>Sentence2Vector</a:t>
            </a:r>
          </a:p>
        </p:txBody>
      </p:sp>
      <p:sp>
        <p:nvSpPr>
          <p:cNvPr id="22" name="矩形 21"/>
          <p:cNvSpPr/>
          <p:nvPr/>
        </p:nvSpPr>
        <p:spPr>
          <a:xfrm>
            <a:off x="432619" y="2381215"/>
            <a:ext cx="2546274" cy="415498"/>
          </a:xfrm>
          <a:prstGeom prst="rect">
            <a:avLst/>
          </a:prstGeom>
        </p:spPr>
        <p:txBody>
          <a:bodyPr wrap="none">
            <a:spAutoFit/>
          </a:bodyPr>
          <a:lstStyle/>
          <a:p>
            <a:pPr marL="342900" indent="-342900">
              <a:buFont typeface="Arial" panose="020B0604020202020204" pitchFamily="34" charset="0"/>
              <a:buChar char="•"/>
            </a:pPr>
            <a:r>
              <a:rPr lang="en-SG" sz="2100" b="1" u="sng" dirty="0">
                <a:solidFill>
                  <a:srgbClr val="FF0000"/>
                </a:solidFill>
              </a:rPr>
              <a:t>Privacy Dictionary</a:t>
            </a:r>
          </a:p>
        </p:txBody>
      </p:sp>
      <p:sp>
        <p:nvSpPr>
          <p:cNvPr id="23" name="矩形 22"/>
          <p:cNvSpPr/>
          <p:nvPr/>
        </p:nvSpPr>
        <p:spPr>
          <a:xfrm>
            <a:off x="432620" y="1918690"/>
            <a:ext cx="4624279" cy="415498"/>
          </a:xfrm>
          <a:prstGeom prst="rect">
            <a:avLst/>
          </a:prstGeom>
        </p:spPr>
        <p:txBody>
          <a:bodyPr wrap="none">
            <a:spAutoFit/>
          </a:bodyPr>
          <a:lstStyle/>
          <a:p>
            <a:pPr marL="342900" indent="-342900">
              <a:buFont typeface="Arial" panose="020B0604020202020204" pitchFamily="34" charset="0"/>
              <a:buChar char="•"/>
            </a:pPr>
            <a:r>
              <a:rPr lang="en-US" sz="2100" b="1" dirty="0"/>
              <a:t>Linguistic Inquiry Word Count (LIWC</a:t>
            </a:r>
            <a:r>
              <a:rPr lang="en-US" sz="2100" b="1" dirty="0" smtClean="0"/>
              <a:t>)</a:t>
            </a:r>
            <a:endParaRPr lang="en-US" sz="2100" b="1" dirty="0"/>
          </a:p>
        </p:txBody>
      </p:sp>
      <p:sp>
        <p:nvSpPr>
          <p:cNvPr id="24" name="矩形 23"/>
          <p:cNvSpPr/>
          <p:nvPr/>
        </p:nvSpPr>
        <p:spPr>
          <a:xfrm>
            <a:off x="432621" y="3768791"/>
            <a:ext cx="2127185" cy="415498"/>
          </a:xfrm>
          <a:prstGeom prst="rect">
            <a:avLst/>
          </a:prstGeom>
        </p:spPr>
        <p:txBody>
          <a:bodyPr wrap="none">
            <a:spAutoFit/>
          </a:bodyPr>
          <a:lstStyle/>
          <a:p>
            <a:pPr marL="342900" indent="-342900">
              <a:buFont typeface="Arial" panose="020B0604020202020204" pitchFamily="34" charset="0"/>
              <a:buChar char="•"/>
            </a:pPr>
            <a:r>
              <a:rPr lang="en-SG" sz="2100" b="1" dirty="0"/>
              <a:t>Meta-features</a:t>
            </a:r>
          </a:p>
        </p:txBody>
      </p:sp>
    </p:spTree>
    <p:extLst>
      <p:ext uri="{BB962C8B-B14F-4D97-AF65-F5344CB8AC3E}">
        <p14:creationId xmlns:p14="http://schemas.microsoft.com/office/powerpoint/2010/main" val="128100329"/>
      </p:ext>
    </p:extLst>
  </p:cSld>
  <p:clrMapOvr>
    <a:masterClrMapping/>
  </p:clrMapOvr>
  <p:transition advTm="15332">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6528620" y="2399666"/>
            <a:ext cx="3876066" cy="2248236"/>
          </a:xfrm>
          <a:prstGeom prst="rect">
            <a:avLst/>
          </a:prstGeom>
          <a:solidFill>
            <a:srgbClr val="00EAF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SG" sz="1350" b="1"/>
          </a:p>
        </p:txBody>
      </p:sp>
      <p:sp>
        <p:nvSpPr>
          <p:cNvPr id="3" name="灯片编号占位符 2"/>
          <p:cNvSpPr>
            <a:spLocks noGrp="1"/>
          </p:cNvSpPr>
          <p:nvPr>
            <p:ph type="sldNum" sz="quarter" idx="12"/>
          </p:nvPr>
        </p:nvSpPr>
        <p:spPr/>
        <p:txBody>
          <a:bodyPr/>
          <a:lstStyle/>
          <a:p>
            <a:fld id="{7D75B9EA-579D-4E82-A1B2-247215221A92}" type="slidenum">
              <a:rPr lang="en-SG" smtClean="0"/>
              <a:pPr/>
              <a:t>17</a:t>
            </a:fld>
            <a:endParaRPr lang="en-SG" dirty="0"/>
          </a:p>
        </p:txBody>
      </p:sp>
      <p:sp>
        <p:nvSpPr>
          <p:cNvPr id="17" name="矩形 16"/>
          <p:cNvSpPr/>
          <p:nvPr/>
        </p:nvSpPr>
        <p:spPr>
          <a:xfrm>
            <a:off x="6641728" y="2466521"/>
            <a:ext cx="3625351" cy="2308324"/>
          </a:xfrm>
          <a:prstGeom prst="rect">
            <a:avLst/>
          </a:prstGeom>
        </p:spPr>
        <p:txBody>
          <a:bodyPr wrap="none">
            <a:spAutoFit/>
          </a:bodyPr>
          <a:lstStyle/>
          <a:p>
            <a:pPr fontAlgn="b"/>
            <a:r>
              <a:rPr lang="en-SG" altLang="zh-CN" sz="2400" b="1" dirty="0"/>
              <a:t>● </a:t>
            </a:r>
            <a:r>
              <a:rPr lang="en-US" altLang="zh-CN" sz="2400" b="1" dirty="0"/>
              <a:t>Graduation</a:t>
            </a:r>
          </a:p>
          <a:p>
            <a:pPr fontAlgn="b"/>
            <a:r>
              <a:rPr lang="en-SG" altLang="zh-CN" sz="2400" b="1" dirty="0" smtClean="0"/>
              <a:t>● </a:t>
            </a:r>
            <a:r>
              <a:rPr lang="en-US" altLang="zh-CN" sz="2400" b="1" dirty="0"/>
              <a:t>Have babies </a:t>
            </a:r>
            <a:endParaRPr lang="en-US" altLang="zh-CN" sz="2400" b="1" dirty="0" smtClean="0"/>
          </a:p>
          <a:p>
            <a:pPr fontAlgn="b"/>
            <a:r>
              <a:rPr lang="en-SG" altLang="zh-CN" sz="2400" b="1" dirty="0" smtClean="0"/>
              <a:t>● </a:t>
            </a:r>
            <a:r>
              <a:rPr lang="en-US" altLang="zh-CN" sz="2400" b="1" dirty="0"/>
              <a:t>Career </a:t>
            </a:r>
            <a:r>
              <a:rPr lang="en-US" altLang="zh-CN" sz="2400" b="1" dirty="0" smtClean="0"/>
              <a:t>promotion</a:t>
            </a:r>
          </a:p>
          <a:p>
            <a:pPr fontAlgn="b"/>
            <a:r>
              <a:rPr lang="en-SG" altLang="zh-CN" sz="2400" b="1" dirty="0"/>
              <a:t>● M</a:t>
            </a:r>
            <a:r>
              <a:rPr lang="en-US" altLang="zh-CN" sz="2400" b="1" dirty="0" err="1"/>
              <a:t>edical</a:t>
            </a:r>
            <a:r>
              <a:rPr lang="en-US" altLang="zh-CN" sz="2400" b="1" dirty="0"/>
              <a:t> treatment</a:t>
            </a:r>
          </a:p>
          <a:p>
            <a:pPr fontAlgn="b"/>
            <a:r>
              <a:rPr lang="en-SG" altLang="zh-CN" sz="2400" b="1" dirty="0"/>
              <a:t>● </a:t>
            </a:r>
            <a:r>
              <a:rPr lang="en-US" altLang="zh-CN" sz="2400" b="1" dirty="0"/>
              <a:t>Passing away of relatives</a:t>
            </a:r>
          </a:p>
          <a:p>
            <a:pPr fontAlgn="b"/>
            <a:endParaRPr lang="en-US" altLang="zh-CN" sz="2400" b="1" dirty="0"/>
          </a:p>
        </p:txBody>
      </p:sp>
      <p:sp>
        <p:nvSpPr>
          <p:cNvPr id="20" name="矩形 19"/>
          <p:cNvSpPr/>
          <p:nvPr/>
        </p:nvSpPr>
        <p:spPr>
          <a:xfrm>
            <a:off x="7472631" y="2516191"/>
            <a:ext cx="4266719" cy="369332"/>
          </a:xfrm>
          <a:prstGeom prst="rect">
            <a:avLst/>
          </a:prstGeom>
        </p:spPr>
        <p:txBody>
          <a:bodyPr wrap="square">
            <a:spAutoFit/>
          </a:bodyPr>
          <a:lstStyle/>
          <a:p>
            <a:pPr fontAlgn="b"/>
            <a:endParaRPr lang="en-US" b="1" dirty="0"/>
          </a:p>
        </p:txBody>
      </p:sp>
      <p:sp>
        <p:nvSpPr>
          <p:cNvPr id="23" name="矩形 22"/>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Description</a:t>
            </a:r>
            <a:endParaRPr lang="en-US" altLang="zh-CN" sz="3600" b="1" dirty="0">
              <a:cs typeface="+mn-ea"/>
              <a:sym typeface="+mn-lt"/>
            </a:endParaRPr>
          </a:p>
        </p:txBody>
      </p:sp>
      <p:sp>
        <p:nvSpPr>
          <p:cNvPr id="24" name="矩形 23"/>
          <p:cNvSpPr/>
          <p:nvPr/>
        </p:nvSpPr>
        <p:spPr>
          <a:xfrm>
            <a:off x="432620" y="1052178"/>
            <a:ext cx="6096000" cy="461665"/>
          </a:xfrm>
          <a:prstGeom prst="rect">
            <a:avLst/>
          </a:prstGeom>
        </p:spPr>
        <p:txBody>
          <a:bodyPr>
            <a:spAutoFit/>
          </a:bodyPr>
          <a:lstStyle/>
          <a:p>
            <a:r>
              <a:rPr lang="en-US" altLang="zh-CN" sz="2400" b="1" dirty="0" smtClean="0"/>
              <a:t>Features</a:t>
            </a:r>
            <a:endParaRPr lang="zh-CN" altLang="en-US" sz="2400" dirty="0"/>
          </a:p>
        </p:txBody>
      </p:sp>
      <p:sp>
        <p:nvSpPr>
          <p:cNvPr id="25" name="矩形 24"/>
          <p:cNvSpPr/>
          <p:nvPr/>
        </p:nvSpPr>
        <p:spPr>
          <a:xfrm>
            <a:off x="432619" y="2843741"/>
            <a:ext cx="2659382" cy="415498"/>
          </a:xfrm>
          <a:prstGeom prst="rect">
            <a:avLst/>
          </a:prstGeom>
        </p:spPr>
        <p:txBody>
          <a:bodyPr wrap="none">
            <a:spAutoFit/>
          </a:bodyPr>
          <a:lstStyle/>
          <a:p>
            <a:pPr marL="342900" indent="-342900">
              <a:buFont typeface="Arial" panose="020B0604020202020204" pitchFamily="34" charset="0"/>
              <a:buChar char="•"/>
            </a:pPr>
            <a:r>
              <a:rPr lang="en-SG" sz="2100" b="1" u="sng" dirty="0">
                <a:solidFill>
                  <a:srgbClr val="FF0000"/>
                </a:solidFill>
              </a:rPr>
              <a:t>Sentiment Analysis</a:t>
            </a:r>
          </a:p>
        </p:txBody>
      </p:sp>
      <p:sp>
        <p:nvSpPr>
          <p:cNvPr id="26" name="矩形 25"/>
          <p:cNvSpPr/>
          <p:nvPr/>
        </p:nvSpPr>
        <p:spPr>
          <a:xfrm>
            <a:off x="432621" y="3306267"/>
            <a:ext cx="2659380" cy="415498"/>
          </a:xfrm>
          <a:prstGeom prst="rect">
            <a:avLst/>
          </a:prstGeom>
        </p:spPr>
        <p:txBody>
          <a:bodyPr wrap="square">
            <a:spAutoFit/>
          </a:bodyPr>
          <a:lstStyle/>
          <a:p>
            <a:pPr marL="342900" indent="-342900">
              <a:buFont typeface="Arial" panose="020B0604020202020204" pitchFamily="34" charset="0"/>
              <a:buChar char="•"/>
            </a:pPr>
            <a:r>
              <a:rPr lang="en-SG" sz="2100" b="1" dirty="0"/>
              <a:t>Sentence2Vector</a:t>
            </a:r>
          </a:p>
        </p:txBody>
      </p:sp>
      <p:sp>
        <p:nvSpPr>
          <p:cNvPr id="27" name="矩形 26"/>
          <p:cNvSpPr/>
          <p:nvPr/>
        </p:nvSpPr>
        <p:spPr>
          <a:xfrm>
            <a:off x="432619" y="2381215"/>
            <a:ext cx="2546274" cy="415498"/>
          </a:xfrm>
          <a:prstGeom prst="rect">
            <a:avLst/>
          </a:prstGeom>
        </p:spPr>
        <p:txBody>
          <a:bodyPr wrap="none">
            <a:spAutoFit/>
          </a:bodyPr>
          <a:lstStyle/>
          <a:p>
            <a:pPr marL="342900" indent="-342900">
              <a:buFont typeface="Arial" panose="020B0604020202020204" pitchFamily="34" charset="0"/>
              <a:buChar char="•"/>
            </a:pPr>
            <a:r>
              <a:rPr lang="en-SG" sz="2100" b="1" dirty="0"/>
              <a:t>Privacy Dictionary</a:t>
            </a:r>
          </a:p>
        </p:txBody>
      </p:sp>
      <p:sp>
        <p:nvSpPr>
          <p:cNvPr id="28" name="矩形 27"/>
          <p:cNvSpPr/>
          <p:nvPr/>
        </p:nvSpPr>
        <p:spPr>
          <a:xfrm>
            <a:off x="432620" y="1918690"/>
            <a:ext cx="4624279" cy="415498"/>
          </a:xfrm>
          <a:prstGeom prst="rect">
            <a:avLst/>
          </a:prstGeom>
        </p:spPr>
        <p:txBody>
          <a:bodyPr wrap="none">
            <a:spAutoFit/>
          </a:bodyPr>
          <a:lstStyle/>
          <a:p>
            <a:pPr marL="342900" indent="-342900">
              <a:buFont typeface="Arial" panose="020B0604020202020204" pitchFamily="34" charset="0"/>
              <a:buChar char="•"/>
            </a:pPr>
            <a:r>
              <a:rPr lang="en-US" sz="2100" b="1" dirty="0"/>
              <a:t>Linguistic Inquiry Word Count (LIWC</a:t>
            </a:r>
            <a:r>
              <a:rPr lang="en-US" sz="2100" b="1" dirty="0" smtClean="0"/>
              <a:t>)</a:t>
            </a:r>
            <a:endParaRPr lang="en-US" sz="2100" b="1" dirty="0"/>
          </a:p>
        </p:txBody>
      </p:sp>
      <p:sp>
        <p:nvSpPr>
          <p:cNvPr id="29" name="矩形 28"/>
          <p:cNvSpPr/>
          <p:nvPr/>
        </p:nvSpPr>
        <p:spPr>
          <a:xfrm>
            <a:off x="432621" y="3768791"/>
            <a:ext cx="2127185" cy="415498"/>
          </a:xfrm>
          <a:prstGeom prst="rect">
            <a:avLst/>
          </a:prstGeom>
        </p:spPr>
        <p:txBody>
          <a:bodyPr wrap="none">
            <a:spAutoFit/>
          </a:bodyPr>
          <a:lstStyle/>
          <a:p>
            <a:pPr marL="342900" indent="-342900">
              <a:buFont typeface="Arial" panose="020B0604020202020204" pitchFamily="34" charset="0"/>
              <a:buChar char="•"/>
            </a:pPr>
            <a:r>
              <a:rPr lang="en-SG" sz="2100" b="1" dirty="0"/>
              <a:t>Meta-features</a:t>
            </a:r>
          </a:p>
        </p:txBody>
      </p:sp>
      <p:pic>
        <p:nvPicPr>
          <p:cNvPr id="2" name="图片 1"/>
          <p:cNvPicPr>
            <a:picLocks noChangeAspect="1"/>
          </p:cNvPicPr>
          <p:nvPr/>
        </p:nvPicPr>
        <p:blipFill rotWithShape="1">
          <a:blip r:embed="rId3"/>
          <a:srcRect l="3807" t="2582" r="3033" b="4000"/>
          <a:stretch/>
        </p:blipFill>
        <p:spPr>
          <a:xfrm>
            <a:off x="6074682" y="2567783"/>
            <a:ext cx="304800" cy="305644"/>
          </a:xfrm>
          <a:prstGeom prst="rect">
            <a:avLst/>
          </a:prstGeom>
        </p:spPr>
      </p:pic>
      <p:pic>
        <p:nvPicPr>
          <p:cNvPr id="4" name="图片 3"/>
          <p:cNvPicPr>
            <a:picLocks noChangeAspect="1"/>
          </p:cNvPicPr>
          <p:nvPr/>
        </p:nvPicPr>
        <p:blipFill rotWithShape="1">
          <a:blip r:embed="rId4"/>
          <a:srcRect l="13458" t="368" r="13045" b="23176"/>
          <a:stretch/>
        </p:blipFill>
        <p:spPr>
          <a:xfrm>
            <a:off x="6086625" y="3664856"/>
            <a:ext cx="300578" cy="301422"/>
          </a:xfrm>
          <a:prstGeom prst="rect">
            <a:avLst/>
          </a:prstGeom>
        </p:spPr>
      </p:pic>
      <p:pic>
        <p:nvPicPr>
          <p:cNvPr id="34" name="图片 33"/>
          <p:cNvPicPr>
            <a:picLocks noChangeAspect="1"/>
          </p:cNvPicPr>
          <p:nvPr/>
        </p:nvPicPr>
        <p:blipFill rotWithShape="1">
          <a:blip r:embed="rId3"/>
          <a:srcRect l="3807" t="2582" r="3033" b="4000"/>
          <a:stretch/>
        </p:blipFill>
        <p:spPr>
          <a:xfrm>
            <a:off x="6074682" y="2933474"/>
            <a:ext cx="304800" cy="305644"/>
          </a:xfrm>
          <a:prstGeom prst="rect">
            <a:avLst/>
          </a:prstGeom>
        </p:spPr>
      </p:pic>
      <p:pic>
        <p:nvPicPr>
          <p:cNvPr id="35" name="图片 34"/>
          <p:cNvPicPr>
            <a:picLocks noChangeAspect="1"/>
          </p:cNvPicPr>
          <p:nvPr/>
        </p:nvPicPr>
        <p:blipFill rotWithShape="1">
          <a:blip r:embed="rId3"/>
          <a:srcRect l="3807" t="2582" r="3033" b="4000"/>
          <a:stretch/>
        </p:blipFill>
        <p:spPr>
          <a:xfrm>
            <a:off x="6074682" y="3299165"/>
            <a:ext cx="304800" cy="305644"/>
          </a:xfrm>
          <a:prstGeom prst="rect">
            <a:avLst/>
          </a:prstGeom>
        </p:spPr>
      </p:pic>
      <p:pic>
        <p:nvPicPr>
          <p:cNvPr id="36" name="图片 35"/>
          <p:cNvPicPr>
            <a:picLocks noChangeAspect="1"/>
          </p:cNvPicPr>
          <p:nvPr/>
        </p:nvPicPr>
        <p:blipFill rotWithShape="1">
          <a:blip r:embed="rId4"/>
          <a:srcRect l="13458" t="368" r="13045" b="23176"/>
          <a:stretch/>
        </p:blipFill>
        <p:spPr>
          <a:xfrm>
            <a:off x="6086625" y="4026323"/>
            <a:ext cx="300578" cy="301422"/>
          </a:xfrm>
          <a:prstGeom prst="rect">
            <a:avLst/>
          </a:prstGeom>
        </p:spPr>
      </p:pic>
      <p:sp>
        <p:nvSpPr>
          <p:cNvPr id="5" name="矩形 4"/>
          <p:cNvSpPr/>
          <p:nvPr/>
        </p:nvSpPr>
        <p:spPr>
          <a:xfrm>
            <a:off x="7148023" y="1851056"/>
            <a:ext cx="2343206" cy="461665"/>
          </a:xfrm>
          <a:prstGeom prst="rect">
            <a:avLst/>
          </a:prstGeom>
        </p:spPr>
        <p:txBody>
          <a:bodyPr wrap="none">
            <a:spAutoFit/>
          </a:bodyPr>
          <a:lstStyle/>
          <a:p>
            <a:pPr fontAlgn="b"/>
            <a:r>
              <a:rPr lang="en-US" altLang="zh-CN" sz="2400" b="1" dirty="0" smtClean="0"/>
              <a:t>Personal Aspects</a:t>
            </a:r>
            <a:endParaRPr lang="en-US" altLang="zh-CN" sz="2400" b="1" dirty="0"/>
          </a:p>
        </p:txBody>
      </p:sp>
      <p:sp>
        <p:nvSpPr>
          <p:cNvPr id="37" name="矩形 36"/>
          <p:cNvSpPr/>
          <p:nvPr/>
        </p:nvSpPr>
        <p:spPr>
          <a:xfrm>
            <a:off x="6528620" y="5319156"/>
            <a:ext cx="3694025" cy="400110"/>
          </a:xfrm>
          <a:prstGeom prst="rect">
            <a:avLst/>
          </a:prstGeom>
        </p:spPr>
        <p:txBody>
          <a:bodyPr wrap="none">
            <a:spAutoFit/>
          </a:bodyPr>
          <a:lstStyle/>
          <a:p>
            <a:pPr fontAlgn="b"/>
            <a:r>
              <a:rPr lang="en-US" altLang="zh-CN" sz="2000" b="1" dirty="0" smtClean="0"/>
              <a:t>Stanford </a:t>
            </a:r>
            <a:r>
              <a:rPr lang="en-US" altLang="zh-CN" sz="2000" b="1" i="1" dirty="0" smtClean="0"/>
              <a:t>NLP</a:t>
            </a:r>
            <a:r>
              <a:rPr lang="en-US" altLang="zh-CN" sz="2000" b="1" dirty="0" smtClean="0"/>
              <a:t> sentiment classifier</a:t>
            </a:r>
            <a:endParaRPr lang="en-US" altLang="zh-CN" sz="2000" b="1" dirty="0"/>
          </a:p>
        </p:txBody>
      </p:sp>
    </p:spTree>
    <p:extLst>
      <p:ext uri="{BB962C8B-B14F-4D97-AF65-F5344CB8AC3E}">
        <p14:creationId xmlns:p14="http://schemas.microsoft.com/office/powerpoint/2010/main" val="4264741617"/>
      </p:ext>
    </p:extLst>
  </p:cSld>
  <p:clrMapOvr>
    <a:masterClrMapping/>
  </p:clrMapOvr>
  <p:transition advTm="15332">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18</a:t>
            </a:fld>
            <a:endParaRPr lang="en-SG" dirty="0"/>
          </a:p>
        </p:txBody>
      </p:sp>
      <p:sp>
        <p:nvSpPr>
          <p:cNvPr id="16" name="矩形 15"/>
          <p:cNvSpPr/>
          <p:nvPr/>
        </p:nvSpPr>
        <p:spPr>
          <a:xfrm>
            <a:off x="5179162" y="1959622"/>
            <a:ext cx="5823135" cy="1015663"/>
          </a:xfrm>
          <a:prstGeom prst="rect">
            <a:avLst/>
          </a:prstGeom>
        </p:spPr>
        <p:txBody>
          <a:bodyPr wrap="square">
            <a:spAutoFit/>
          </a:bodyPr>
          <a:lstStyle/>
          <a:p>
            <a:pPr algn="just"/>
            <a:r>
              <a:rPr lang="en-US" sz="2000" b="1" dirty="0"/>
              <a:t>Developed based on </a:t>
            </a:r>
            <a:r>
              <a:rPr lang="en-US" sz="2000" b="1" u="sng" dirty="0">
                <a:solidFill>
                  <a:srgbClr val="FF0000"/>
                </a:solidFill>
              </a:rPr>
              <a:t>Word2Vector</a:t>
            </a:r>
            <a:r>
              <a:rPr lang="en-US" sz="2000" b="1" dirty="0"/>
              <a:t> . Given a tweet, Word2Vector would project it to a fixed dimensional space, where similar words are encoded spatially.</a:t>
            </a:r>
          </a:p>
        </p:txBody>
      </p:sp>
      <p:pic>
        <p:nvPicPr>
          <p:cNvPr id="17" name="Picture 4" descr="http://redcatlabs.com/2015-01-15_Presentation-PyDataSG/img/word-embedding_732x3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099" y="3306267"/>
            <a:ext cx="5256445" cy="2585138"/>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Description</a:t>
            </a:r>
            <a:endParaRPr lang="en-US" altLang="zh-CN" sz="3600" b="1" dirty="0">
              <a:cs typeface="+mn-ea"/>
              <a:sym typeface="+mn-lt"/>
            </a:endParaRPr>
          </a:p>
        </p:txBody>
      </p:sp>
      <p:sp>
        <p:nvSpPr>
          <p:cNvPr id="19" name="矩形 18"/>
          <p:cNvSpPr/>
          <p:nvPr/>
        </p:nvSpPr>
        <p:spPr>
          <a:xfrm>
            <a:off x="432620" y="1052178"/>
            <a:ext cx="6096000" cy="461665"/>
          </a:xfrm>
          <a:prstGeom prst="rect">
            <a:avLst/>
          </a:prstGeom>
        </p:spPr>
        <p:txBody>
          <a:bodyPr>
            <a:spAutoFit/>
          </a:bodyPr>
          <a:lstStyle/>
          <a:p>
            <a:r>
              <a:rPr lang="en-US" altLang="zh-CN" sz="2400" b="1" dirty="0" smtClean="0"/>
              <a:t>Features</a:t>
            </a:r>
            <a:endParaRPr lang="zh-CN" altLang="en-US" sz="2400" dirty="0"/>
          </a:p>
        </p:txBody>
      </p:sp>
      <p:sp>
        <p:nvSpPr>
          <p:cNvPr id="20" name="矩形 19"/>
          <p:cNvSpPr/>
          <p:nvPr/>
        </p:nvSpPr>
        <p:spPr>
          <a:xfrm>
            <a:off x="432619" y="2843741"/>
            <a:ext cx="2659382" cy="415498"/>
          </a:xfrm>
          <a:prstGeom prst="rect">
            <a:avLst/>
          </a:prstGeom>
        </p:spPr>
        <p:txBody>
          <a:bodyPr wrap="none">
            <a:spAutoFit/>
          </a:bodyPr>
          <a:lstStyle/>
          <a:p>
            <a:pPr marL="342900" indent="-342900">
              <a:buFont typeface="Arial" panose="020B0604020202020204" pitchFamily="34" charset="0"/>
              <a:buChar char="•"/>
            </a:pPr>
            <a:r>
              <a:rPr lang="en-SG" sz="2100" b="1" dirty="0"/>
              <a:t>Sentiment Analysis</a:t>
            </a:r>
          </a:p>
        </p:txBody>
      </p:sp>
      <p:sp>
        <p:nvSpPr>
          <p:cNvPr id="21" name="矩形 20"/>
          <p:cNvSpPr/>
          <p:nvPr/>
        </p:nvSpPr>
        <p:spPr>
          <a:xfrm>
            <a:off x="432621" y="3306267"/>
            <a:ext cx="2659380" cy="415498"/>
          </a:xfrm>
          <a:prstGeom prst="rect">
            <a:avLst/>
          </a:prstGeom>
        </p:spPr>
        <p:txBody>
          <a:bodyPr wrap="square">
            <a:spAutoFit/>
          </a:bodyPr>
          <a:lstStyle/>
          <a:p>
            <a:pPr marL="342900" indent="-342900">
              <a:buFont typeface="Arial" panose="020B0604020202020204" pitchFamily="34" charset="0"/>
              <a:buChar char="•"/>
            </a:pPr>
            <a:r>
              <a:rPr lang="en-SG" sz="2100" b="1" u="sng" dirty="0">
                <a:solidFill>
                  <a:srgbClr val="FF0000"/>
                </a:solidFill>
              </a:rPr>
              <a:t>Sentence2Vector</a:t>
            </a:r>
          </a:p>
        </p:txBody>
      </p:sp>
      <p:sp>
        <p:nvSpPr>
          <p:cNvPr id="22" name="矩形 21"/>
          <p:cNvSpPr/>
          <p:nvPr/>
        </p:nvSpPr>
        <p:spPr>
          <a:xfrm>
            <a:off x="432619" y="2381215"/>
            <a:ext cx="2546274" cy="415498"/>
          </a:xfrm>
          <a:prstGeom prst="rect">
            <a:avLst/>
          </a:prstGeom>
        </p:spPr>
        <p:txBody>
          <a:bodyPr wrap="none">
            <a:spAutoFit/>
          </a:bodyPr>
          <a:lstStyle/>
          <a:p>
            <a:pPr marL="342900" indent="-342900">
              <a:buFont typeface="Arial" panose="020B0604020202020204" pitchFamily="34" charset="0"/>
              <a:buChar char="•"/>
            </a:pPr>
            <a:r>
              <a:rPr lang="en-SG" sz="2100" b="1" dirty="0"/>
              <a:t>Privacy Dictionary</a:t>
            </a:r>
          </a:p>
        </p:txBody>
      </p:sp>
      <p:sp>
        <p:nvSpPr>
          <p:cNvPr id="23" name="矩形 22"/>
          <p:cNvSpPr/>
          <p:nvPr/>
        </p:nvSpPr>
        <p:spPr>
          <a:xfrm>
            <a:off x="432620" y="1918690"/>
            <a:ext cx="4624279" cy="415498"/>
          </a:xfrm>
          <a:prstGeom prst="rect">
            <a:avLst/>
          </a:prstGeom>
        </p:spPr>
        <p:txBody>
          <a:bodyPr wrap="none">
            <a:spAutoFit/>
          </a:bodyPr>
          <a:lstStyle/>
          <a:p>
            <a:pPr marL="342900" indent="-342900">
              <a:buFont typeface="Arial" panose="020B0604020202020204" pitchFamily="34" charset="0"/>
              <a:buChar char="•"/>
            </a:pPr>
            <a:r>
              <a:rPr lang="en-US" sz="2100" b="1" dirty="0"/>
              <a:t>Linguistic Inquiry Word Count (LIWC</a:t>
            </a:r>
            <a:r>
              <a:rPr lang="en-US" sz="2100" b="1" dirty="0" smtClean="0"/>
              <a:t>)</a:t>
            </a:r>
            <a:endParaRPr lang="en-US" sz="2100" b="1" dirty="0"/>
          </a:p>
        </p:txBody>
      </p:sp>
      <p:sp>
        <p:nvSpPr>
          <p:cNvPr id="24" name="矩形 23"/>
          <p:cNvSpPr/>
          <p:nvPr/>
        </p:nvSpPr>
        <p:spPr>
          <a:xfrm>
            <a:off x="432621" y="3768791"/>
            <a:ext cx="2127185" cy="415498"/>
          </a:xfrm>
          <a:prstGeom prst="rect">
            <a:avLst/>
          </a:prstGeom>
        </p:spPr>
        <p:txBody>
          <a:bodyPr wrap="none">
            <a:spAutoFit/>
          </a:bodyPr>
          <a:lstStyle/>
          <a:p>
            <a:pPr marL="342900" indent="-342900">
              <a:buFont typeface="Arial" panose="020B0604020202020204" pitchFamily="34" charset="0"/>
              <a:buChar char="•"/>
            </a:pPr>
            <a:r>
              <a:rPr lang="en-SG" sz="2100" b="1" dirty="0"/>
              <a:t>Meta-features</a:t>
            </a:r>
          </a:p>
        </p:txBody>
      </p:sp>
    </p:spTree>
    <p:extLst>
      <p:ext uri="{BB962C8B-B14F-4D97-AF65-F5344CB8AC3E}">
        <p14:creationId xmlns:p14="http://schemas.microsoft.com/office/powerpoint/2010/main" val="1495218835"/>
      </p:ext>
    </p:extLst>
  </p:cSld>
  <p:clrMapOvr>
    <a:masterClrMapping/>
  </p:clrMapOvr>
  <p:transition advTm="15332">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19</a:t>
            </a:fld>
            <a:endParaRPr lang="en-SG" dirty="0"/>
          </a:p>
        </p:txBody>
      </p:sp>
      <p:sp>
        <p:nvSpPr>
          <p:cNvPr id="9" name="矩形 8"/>
          <p:cNvSpPr/>
          <p:nvPr/>
        </p:nvSpPr>
        <p:spPr>
          <a:xfrm>
            <a:off x="5161936" y="4208786"/>
            <a:ext cx="6534527" cy="903988"/>
          </a:xfrm>
          <a:prstGeom prst="rect">
            <a:avLst/>
          </a:prstGeom>
          <a:solidFill>
            <a:srgbClr val="FFC000">
              <a:alpha val="20000"/>
            </a:srgb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SG" sz="1350" b="1"/>
          </a:p>
        </p:txBody>
      </p:sp>
      <p:sp>
        <p:nvSpPr>
          <p:cNvPr id="10" name="矩形 9"/>
          <p:cNvSpPr/>
          <p:nvPr/>
        </p:nvSpPr>
        <p:spPr>
          <a:xfrm>
            <a:off x="5161937" y="3024786"/>
            <a:ext cx="6534526" cy="917738"/>
          </a:xfrm>
          <a:prstGeom prst="rect">
            <a:avLst/>
          </a:prstGeom>
          <a:solidFill>
            <a:srgbClr val="FFC000">
              <a:alpha val="20000"/>
            </a:srgb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SG" sz="1350" b="1"/>
          </a:p>
        </p:txBody>
      </p:sp>
      <p:sp>
        <p:nvSpPr>
          <p:cNvPr id="13" name="矩形 12"/>
          <p:cNvSpPr/>
          <p:nvPr/>
        </p:nvSpPr>
        <p:spPr>
          <a:xfrm>
            <a:off x="5161937" y="1758082"/>
            <a:ext cx="6534526" cy="950050"/>
          </a:xfrm>
          <a:prstGeom prst="rect">
            <a:avLst/>
          </a:prstGeom>
          <a:solidFill>
            <a:srgbClr val="DDF30D"/>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SG" b="1"/>
          </a:p>
        </p:txBody>
      </p:sp>
      <p:sp>
        <p:nvSpPr>
          <p:cNvPr id="19" name="矩形 18"/>
          <p:cNvSpPr/>
          <p:nvPr/>
        </p:nvSpPr>
        <p:spPr>
          <a:xfrm>
            <a:off x="5134508" y="1784801"/>
            <a:ext cx="6654372" cy="923330"/>
          </a:xfrm>
          <a:prstGeom prst="rect">
            <a:avLst/>
          </a:prstGeom>
        </p:spPr>
        <p:txBody>
          <a:bodyPr wrap="square">
            <a:spAutoFit/>
          </a:bodyPr>
          <a:lstStyle/>
          <a:p>
            <a:pPr marL="214313" indent="-214313">
              <a:buFont typeface="Arial" panose="020B0604020202020204" pitchFamily="34" charset="0"/>
              <a:buChar char="•"/>
            </a:pPr>
            <a:r>
              <a:rPr lang="en-SG" b="1" dirty="0"/>
              <a:t>The presence of hashtags, slang words, images, </a:t>
            </a:r>
            <a:r>
              <a:rPr lang="en-SG" b="1" dirty="0" err="1"/>
              <a:t>emojis</a:t>
            </a:r>
            <a:r>
              <a:rPr lang="en-SG" b="1" dirty="0"/>
              <a:t>, user mentions.</a:t>
            </a:r>
          </a:p>
          <a:p>
            <a:pPr marL="257175" indent="-257175">
              <a:buFont typeface="Arial" panose="020B0604020202020204" pitchFamily="34" charset="0"/>
              <a:buChar char="•"/>
            </a:pPr>
            <a:r>
              <a:rPr lang="en-US" b="1" dirty="0"/>
              <a:t>Timestamp (hour).</a:t>
            </a:r>
            <a:endParaRPr lang="en-SG" b="1" dirty="0"/>
          </a:p>
        </p:txBody>
      </p:sp>
      <p:grpSp>
        <p:nvGrpSpPr>
          <p:cNvPr id="20" name="组合 19"/>
          <p:cNvGrpSpPr/>
          <p:nvPr/>
        </p:nvGrpSpPr>
        <p:grpSpPr>
          <a:xfrm>
            <a:off x="5153945" y="4208784"/>
            <a:ext cx="6096882" cy="894317"/>
            <a:chOff x="4786365" y="4009055"/>
            <a:chExt cx="6268720" cy="1011126"/>
          </a:xfrm>
        </p:grpSpPr>
        <p:sp>
          <p:nvSpPr>
            <p:cNvPr id="21" name="矩形 20"/>
            <p:cNvSpPr/>
            <p:nvPr/>
          </p:nvSpPr>
          <p:spPr>
            <a:xfrm>
              <a:off x="4786365" y="4009055"/>
              <a:ext cx="6268720" cy="661154"/>
            </a:xfrm>
            <a:prstGeom prst="rect">
              <a:avLst/>
            </a:prstGeom>
          </p:spPr>
          <p:txBody>
            <a:bodyPr wrap="square">
              <a:spAutoFit/>
            </a:bodyPr>
            <a:lstStyle/>
            <a:p>
              <a:r>
                <a:rPr lang="en-US" sz="1600" b="1" dirty="0" err="1"/>
                <a:t>Eg</a:t>
              </a:r>
              <a:r>
                <a:rPr lang="en-US" sz="1600" b="1" dirty="0"/>
                <a:t>. Getting drunk in a restaurant http://service.rss2twi.com/link/BeerReddit/?post_id=17561480</a:t>
              </a:r>
            </a:p>
          </p:txBody>
        </p:sp>
        <p:sp>
          <p:nvSpPr>
            <p:cNvPr id="22" name="矩形 21"/>
            <p:cNvSpPr/>
            <p:nvPr/>
          </p:nvSpPr>
          <p:spPr>
            <a:xfrm>
              <a:off x="4786365" y="4637408"/>
              <a:ext cx="2032539" cy="382773"/>
            </a:xfrm>
            <a:prstGeom prst="rect">
              <a:avLst/>
            </a:prstGeom>
          </p:spPr>
          <p:txBody>
            <a:bodyPr wrap="none">
              <a:spAutoFit/>
            </a:bodyPr>
            <a:lstStyle/>
            <a:p>
              <a:r>
                <a:rPr lang="en-US" sz="1600" b="1" dirty="0"/>
                <a:t>8:10 PM - 1 Dec 2015</a:t>
              </a:r>
            </a:p>
          </p:txBody>
        </p:sp>
      </p:grpSp>
      <p:grpSp>
        <p:nvGrpSpPr>
          <p:cNvPr id="23" name="组合 22"/>
          <p:cNvGrpSpPr/>
          <p:nvPr/>
        </p:nvGrpSpPr>
        <p:grpSpPr>
          <a:xfrm>
            <a:off x="5161936" y="3018124"/>
            <a:ext cx="6534527" cy="864829"/>
            <a:chOff x="4786364" y="2936408"/>
            <a:chExt cx="6096001" cy="977785"/>
          </a:xfrm>
        </p:grpSpPr>
        <p:sp>
          <p:nvSpPr>
            <p:cNvPr id="24" name="矩形 23"/>
            <p:cNvSpPr/>
            <p:nvPr/>
          </p:nvSpPr>
          <p:spPr>
            <a:xfrm>
              <a:off x="4786365" y="2936408"/>
              <a:ext cx="6096000" cy="661153"/>
            </a:xfrm>
            <a:prstGeom prst="rect">
              <a:avLst/>
            </a:prstGeom>
          </p:spPr>
          <p:txBody>
            <a:bodyPr>
              <a:spAutoFit/>
            </a:bodyPr>
            <a:lstStyle/>
            <a:p>
              <a:r>
                <a:rPr lang="en-US" sz="1600" b="1" dirty="0" err="1"/>
                <a:t>Eg</a:t>
              </a:r>
              <a:r>
                <a:rPr lang="en-US" sz="1600" b="1" dirty="0"/>
                <a:t>. Happy Birthday @_</a:t>
              </a:r>
              <a:r>
                <a:rPr lang="en-US" sz="1600" b="1" dirty="0" err="1"/>
                <a:t>slimdawg</a:t>
              </a:r>
              <a:r>
                <a:rPr lang="en-US" sz="1600" b="1" dirty="0"/>
                <a:t> I love and miss you so much, you'll always be my best friend</a:t>
              </a:r>
            </a:p>
          </p:txBody>
        </p:sp>
        <p:sp>
          <p:nvSpPr>
            <p:cNvPr id="25" name="矩形 24"/>
            <p:cNvSpPr/>
            <p:nvPr/>
          </p:nvSpPr>
          <p:spPr>
            <a:xfrm>
              <a:off x="4786364" y="3531420"/>
              <a:ext cx="1844160" cy="382773"/>
            </a:xfrm>
            <a:prstGeom prst="rect">
              <a:avLst/>
            </a:prstGeom>
          </p:spPr>
          <p:txBody>
            <a:bodyPr wrap="none">
              <a:spAutoFit/>
            </a:bodyPr>
            <a:lstStyle/>
            <a:p>
              <a:r>
                <a:rPr lang="en-US" sz="1600" b="1" dirty="0"/>
                <a:t>7:24 PM - 1 Dec 2015</a:t>
              </a:r>
            </a:p>
          </p:txBody>
        </p:sp>
      </p:grpSp>
      <p:sp>
        <p:nvSpPr>
          <p:cNvPr id="27" name="矩形 26"/>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Description</a:t>
            </a:r>
            <a:endParaRPr lang="en-US" altLang="zh-CN" sz="3600" b="1" dirty="0">
              <a:cs typeface="+mn-ea"/>
              <a:sym typeface="+mn-lt"/>
            </a:endParaRPr>
          </a:p>
        </p:txBody>
      </p:sp>
      <p:sp>
        <p:nvSpPr>
          <p:cNvPr id="28" name="矩形 27"/>
          <p:cNvSpPr/>
          <p:nvPr/>
        </p:nvSpPr>
        <p:spPr>
          <a:xfrm>
            <a:off x="432620" y="1052178"/>
            <a:ext cx="6096000" cy="461665"/>
          </a:xfrm>
          <a:prstGeom prst="rect">
            <a:avLst/>
          </a:prstGeom>
        </p:spPr>
        <p:txBody>
          <a:bodyPr>
            <a:spAutoFit/>
          </a:bodyPr>
          <a:lstStyle/>
          <a:p>
            <a:r>
              <a:rPr lang="en-US" altLang="zh-CN" sz="2400" b="1" dirty="0" smtClean="0"/>
              <a:t>Features</a:t>
            </a:r>
            <a:endParaRPr lang="zh-CN" altLang="en-US" sz="2400" dirty="0"/>
          </a:p>
        </p:txBody>
      </p:sp>
      <p:sp>
        <p:nvSpPr>
          <p:cNvPr id="29" name="矩形 28"/>
          <p:cNvSpPr/>
          <p:nvPr/>
        </p:nvSpPr>
        <p:spPr>
          <a:xfrm>
            <a:off x="432619" y="2843741"/>
            <a:ext cx="2659382" cy="415498"/>
          </a:xfrm>
          <a:prstGeom prst="rect">
            <a:avLst/>
          </a:prstGeom>
        </p:spPr>
        <p:txBody>
          <a:bodyPr wrap="none">
            <a:spAutoFit/>
          </a:bodyPr>
          <a:lstStyle/>
          <a:p>
            <a:pPr marL="342900" indent="-342900">
              <a:buFont typeface="Arial" panose="020B0604020202020204" pitchFamily="34" charset="0"/>
              <a:buChar char="•"/>
            </a:pPr>
            <a:r>
              <a:rPr lang="en-SG" sz="2100" b="1" dirty="0"/>
              <a:t>Sentiment Analysis</a:t>
            </a:r>
          </a:p>
        </p:txBody>
      </p:sp>
      <p:sp>
        <p:nvSpPr>
          <p:cNvPr id="30" name="矩形 29"/>
          <p:cNvSpPr/>
          <p:nvPr/>
        </p:nvSpPr>
        <p:spPr>
          <a:xfrm>
            <a:off x="432621" y="3306267"/>
            <a:ext cx="2659380" cy="415498"/>
          </a:xfrm>
          <a:prstGeom prst="rect">
            <a:avLst/>
          </a:prstGeom>
        </p:spPr>
        <p:txBody>
          <a:bodyPr wrap="square">
            <a:spAutoFit/>
          </a:bodyPr>
          <a:lstStyle/>
          <a:p>
            <a:pPr marL="342900" indent="-342900">
              <a:buFont typeface="Arial" panose="020B0604020202020204" pitchFamily="34" charset="0"/>
              <a:buChar char="•"/>
            </a:pPr>
            <a:r>
              <a:rPr lang="en-SG" sz="2100" b="1" dirty="0"/>
              <a:t>Sentence2Vector</a:t>
            </a:r>
          </a:p>
        </p:txBody>
      </p:sp>
      <p:sp>
        <p:nvSpPr>
          <p:cNvPr id="31" name="矩形 30"/>
          <p:cNvSpPr/>
          <p:nvPr/>
        </p:nvSpPr>
        <p:spPr>
          <a:xfrm>
            <a:off x="432619" y="2381215"/>
            <a:ext cx="2546274" cy="415498"/>
          </a:xfrm>
          <a:prstGeom prst="rect">
            <a:avLst/>
          </a:prstGeom>
        </p:spPr>
        <p:txBody>
          <a:bodyPr wrap="none">
            <a:spAutoFit/>
          </a:bodyPr>
          <a:lstStyle/>
          <a:p>
            <a:pPr marL="342900" indent="-342900">
              <a:buFont typeface="Arial" panose="020B0604020202020204" pitchFamily="34" charset="0"/>
              <a:buChar char="•"/>
            </a:pPr>
            <a:r>
              <a:rPr lang="en-SG" sz="2100" b="1" dirty="0"/>
              <a:t>Privacy Dictionary</a:t>
            </a:r>
          </a:p>
        </p:txBody>
      </p:sp>
      <p:sp>
        <p:nvSpPr>
          <p:cNvPr id="32" name="矩形 31"/>
          <p:cNvSpPr/>
          <p:nvPr/>
        </p:nvSpPr>
        <p:spPr>
          <a:xfrm>
            <a:off x="432620" y="1918690"/>
            <a:ext cx="4624279" cy="415498"/>
          </a:xfrm>
          <a:prstGeom prst="rect">
            <a:avLst/>
          </a:prstGeom>
        </p:spPr>
        <p:txBody>
          <a:bodyPr wrap="none">
            <a:spAutoFit/>
          </a:bodyPr>
          <a:lstStyle/>
          <a:p>
            <a:pPr marL="342900" indent="-342900">
              <a:buFont typeface="Arial" panose="020B0604020202020204" pitchFamily="34" charset="0"/>
              <a:buChar char="•"/>
            </a:pPr>
            <a:r>
              <a:rPr lang="en-US" sz="2100" b="1" dirty="0"/>
              <a:t>Linguistic Inquiry Word Count (LIWC</a:t>
            </a:r>
            <a:r>
              <a:rPr lang="en-US" sz="2100" b="1" dirty="0" smtClean="0"/>
              <a:t>)</a:t>
            </a:r>
            <a:endParaRPr lang="en-US" sz="2100" b="1" dirty="0"/>
          </a:p>
        </p:txBody>
      </p:sp>
      <p:sp>
        <p:nvSpPr>
          <p:cNvPr id="33" name="矩形 32"/>
          <p:cNvSpPr/>
          <p:nvPr/>
        </p:nvSpPr>
        <p:spPr>
          <a:xfrm>
            <a:off x="432621" y="3768791"/>
            <a:ext cx="2127185" cy="415498"/>
          </a:xfrm>
          <a:prstGeom prst="rect">
            <a:avLst/>
          </a:prstGeom>
        </p:spPr>
        <p:txBody>
          <a:bodyPr wrap="none">
            <a:spAutoFit/>
          </a:bodyPr>
          <a:lstStyle/>
          <a:p>
            <a:pPr marL="342900" indent="-342900">
              <a:buFont typeface="Arial" panose="020B0604020202020204" pitchFamily="34" charset="0"/>
              <a:buChar char="•"/>
            </a:pPr>
            <a:r>
              <a:rPr lang="en-SG" sz="2100" b="1" u="sng" dirty="0">
                <a:solidFill>
                  <a:srgbClr val="FF0000"/>
                </a:solidFill>
              </a:rPr>
              <a:t>Meta-features</a:t>
            </a:r>
          </a:p>
        </p:txBody>
      </p:sp>
      <p:sp>
        <p:nvSpPr>
          <p:cNvPr id="2" name="矩形 1"/>
          <p:cNvSpPr/>
          <p:nvPr/>
        </p:nvSpPr>
        <p:spPr>
          <a:xfrm>
            <a:off x="5179163" y="3533376"/>
            <a:ext cx="796412" cy="3385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179163" y="4754874"/>
            <a:ext cx="796412" cy="3385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7411801"/>
      </p:ext>
    </p:extLst>
  </p:cSld>
  <p:clrMapOvr>
    <a:masterClrMapping/>
  </p:clrMapOvr>
  <p:transition advTm="15332">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Motivation</a:t>
            </a:r>
            <a:endParaRPr lang="en-US" altLang="zh-CN" sz="3600" b="1" dirty="0">
              <a:cs typeface="+mn-ea"/>
              <a:sym typeface="+mn-lt"/>
            </a:endParaRPr>
          </a:p>
        </p:txBody>
      </p:sp>
      <p:sp>
        <p:nvSpPr>
          <p:cNvPr id="5" name="日期占位符 4"/>
          <p:cNvSpPr>
            <a:spLocks noGrp="1"/>
          </p:cNvSpPr>
          <p:nvPr>
            <p:ph type="dt" sz="half" idx="10"/>
          </p:nvPr>
        </p:nvSpPr>
        <p:spPr/>
        <p:txBody>
          <a:bodyPr/>
          <a:lstStyle/>
          <a:p>
            <a:fld id="{3677C729-9465-407A-94AC-4103B38EBF69}" type="datetime1">
              <a:rPr lang="en-US" altLang="zh-CN" smtClean="0"/>
              <a:t>7/16/2018</a:t>
            </a:fld>
            <a:endParaRPr lang="zh-CN" altLang="en-US"/>
          </a:p>
        </p:txBody>
      </p:sp>
      <p:sp>
        <p:nvSpPr>
          <p:cNvPr id="6" name="灯片编号占位符 5"/>
          <p:cNvSpPr>
            <a:spLocks noGrp="1"/>
          </p:cNvSpPr>
          <p:nvPr>
            <p:ph type="sldNum" sz="quarter" idx="12"/>
          </p:nvPr>
        </p:nvSpPr>
        <p:spPr/>
        <p:txBody>
          <a:bodyPr/>
          <a:lstStyle/>
          <a:p>
            <a:fld id="{F78B388F-715E-436B-8376-FDB8088E3FC8}" type="slidenum">
              <a:rPr lang="zh-CN" altLang="en-US" smtClean="0"/>
              <a:t>2</a:t>
            </a:fld>
            <a:endParaRPr lang="zh-CN" altLang="en-US"/>
          </a:p>
        </p:txBody>
      </p:sp>
      <p:pic>
        <p:nvPicPr>
          <p:cNvPr id="7" name="图片 6"/>
          <p:cNvPicPr>
            <a:picLocks noChangeAspect="1"/>
          </p:cNvPicPr>
          <p:nvPr/>
        </p:nvPicPr>
        <p:blipFill>
          <a:blip r:embed="rId3"/>
          <a:stretch>
            <a:fillRect/>
          </a:stretch>
        </p:blipFill>
        <p:spPr>
          <a:xfrm>
            <a:off x="1072263" y="1740914"/>
            <a:ext cx="3571875" cy="3221831"/>
          </a:xfrm>
          <a:prstGeom prst="rect">
            <a:avLst/>
          </a:prstGeom>
        </p:spPr>
      </p:pic>
      <p:grpSp>
        <p:nvGrpSpPr>
          <p:cNvPr id="8" name="组合 7"/>
          <p:cNvGrpSpPr/>
          <p:nvPr/>
        </p:nvGrpSpPr>
        <p:grpSpPr>
          <a:xfrm>
            <a:off x="7435436" y="1740914"/>
            <a:ext cx="3234520" cy="461665"/>
            <a:chOff x="6605516" y="2135874"/>
            <a:chExt cx="4312693" cy="615554"/>
          </a:xfrm>
        </p:grpSpPr>
        <p:sp>
          <p:nvSpPr>
            <p:cNvPr id="9" name="圆角矩形 8"/>
            <p:cNvSpPr/>
            <p:nvPr/>
          </p:nvSpPr>
          <p:spPr>
            <a:xfrm>
              <a:off x="6605516" y="2135874"/>
              <a:ext cx="4312693" cy="584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10" name="矩形 9"/>
            <p:cNvSpPr/>
            <p:nvPr/>
          </p:nvSpPr>
          <p:spPr>
            <a:xfrm>
              <a:off x="6733679" y="2135874"/>
              <a:ext cx="4112578" cy="615554"/>
            </a:xfrm>
            <a:prstGeom prst="rect">
              <a:avLst/>
            </a:prstGeom>
          </p:spPr>
          <p:txBody>
            <a:bodyPr wrap="none">
              <a:spAutoFit/>
            </a:bodyPr>
            <a:lstStyle/>
            <a:p>
              <a:r>
                <a:rPr lang="en-US" sz="2400" dirty="0"/>
                <a:t>Personal demographics</a:t>
              </a:r>
            </a:p>
          </p:txBody>
        </p:sp>
      </p:grpSp>
      <p:grpSp>
        <p:nvGrpSpPr>
          <p:cNvPr id="11" name="组合 10"/>
          <p:cNvGrpSpPr/>
          <p:nvPr/>
        </p:nvGrpSpPr>
        <p:grpSpPr>
          <a:xfrm>
            <a:off x="7429016" y="2313905"/>
            <a:ext cx="3234520" cy="461665"/>
            <a:chOff x="6596955" y="2899862"/>
            <a:chExt cx="4312693" cy="615554"/>
          </a:xfrm>
        </p:grpSpPr>
        <p:sp>
          <p:nvSpPr>
            <p:cNvPr id="12" name="圆角矩形 11"/>
            <p:cNvSpPr/>
            <p:nvPr/>
          </p:nvSpPr>
          <p:spPr>
            <a:xfrm>
              <a:off x="6596955" y="2908030"/>
              <a:ext cx="4312693" cy="584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13" name="矩形 12"/>
            <p:cNvSpPr/>
            <p:nvPr/>
          </p:nvSpPr>
          <p:spPr>
            <a:xfrm>
              <a:off x="6725119" y="2899862"/>
              <a:ext cx="2729806" cy="615554"/>
            </a:xfrm>
            <a:prstGeom prst="rect">
              <a:avLst/>
            </a:prstGeom>
          </p:spPr>
          <p:txBody>
            <a:bodyPr wrap="none">
              <a:spAutoFit/>
            </a:bodyPr>
            <a:lstStyle/>
            <a:p>
              <a:r>
                <a:rPr lang="en-US" sz="2400" dirty="0"/>
                <a:t>Daily activities </a:t>
              </a:r>
            </a:p>
          </p:txBody>
        </p:sp>
      </p:grpSp>
      <p:grpSp>
        <p:nvGrpSpPr>
          <p:cNvPr id="14" name="组合 13"/>
          <p:cNvGrpSpPr/>
          <p:nvPr/>
        </p:nvGrpSpPr>
        <p:grpSpPr>
          <a:xfrm>
            <a:off x="7435436" y="2903404"/>
            <a:ext cx="3234520" cy="490470"/>
            <a:chOff x="6605516" y="3685865"/>
            <a:chExt cx="4312693" cy="653961"/>
          </a:xfrm>
        </p:grpSpPr>
        <p:sp>
          <p:nvSpPr>
            <p:cNvPr id="15" name="圆角矩形 14"/>
            <p:cNvSpPr/>
            <p:nvPr/>
          </p:nvSpPr>
          <p:spPr>
            <a:xfrm>
              <a:off x="6605516" y="3685865"/>
              <a:ext cx="4312693" cy="584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17" name="矩形 16"/>
            <p:cNvSpPr/>
            <p:nvPr/>
          </p:nvSpPr>
          <p:spPr>
            <a:xfrm>
              <a:off x="6725119" y="3724272"/>
              <a:ext cx="2393904" cy="615554"/>
            </a:xfrm>
            <a:prstGeom prst="rect">
              <a:avLst/>
            </a:prstGeom>
          </p:spPr>
          <p:txBody>
            <a:bodyPr wrap="none">
              <a:spAutoFit/>
            </a:bodyPr>
            <a:lstStyle/>
            <a:p>
              <a:r>
                <a:rPr lang="en-US" sz="2400" dirty="0"/>
                <a:t>Relationship </a:t>
              </a:r>
            </a:p>
          </p:txBody>
        </p:sp>
      </p:grpSp>
      <p:sp>
        <p:nvSpPr>
          <p:cNvPr id="18" name="文本框 17"/>
          <p:cNvSpPr txBox="1"/>
          <p:nvPr/>
        </p:nvSpPr>
        <p:spPr>
          <a:xfrm>
            <a:off x="7478972" y="3499740"/>
            <a:ext cx="553998" cy="305533"/>
          </a:xfrm>
          <a:prstGeom prst="rect">
            <a:avLst/>
          </a:prstGeom>
          <a:noFill/>
        </p:spPr>
        <p:txBody>
          <a:bodyPr vert="eaVert" wrap="none" rtlCol="0">
            <a:spAutoFit/>
          </a:bodyPr>
          <a:lstStyle/>
          <a:p>
            <a:r>
              <a:rPr lang="en-US" sz="2400" dirty="0"/>
              <a:t>…</a:t>
            </a:r>
          </a:p>
        </p:txBody>
      </p:sp>
      <p:pic>
        <p:nvPicPr>
          <p:cNvPr id="19" name="Picture 2" descr="https://www.fhwa.dot.gov/planning/public_involvement/publications/techniques/cove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341" y="3640763"/>
            <a:ext cx="2695868" cy="126507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631723" y="5328359"/>
            <a:ext cx="11560277" cy="369332"/>
          </a:xfrm>
          <a:prstGeom prst="rect">
            <a:avLst/>
          </a:prstGeom>
        </p:spPr>
        <p:txBody>
          <a:bodyPr wrap="square">
            <a:spAutoFit/>
          </a:bodyPr>
          <a:lstStyle/>
          <a:p>
            <a:r>
              <a:rPr lang="en-US" dirty="0"/>
              <a:t>Information pertaining to users themselves accounts for up to 66% of the entire user generated contents (UGCs) [1].</a:t>
            </a:r>
          </a:p>
        </p:txBody>
      </p:sp>
    </p:spTree>
    <p:extLst>
      <p:ext uri="{BB962C8B-B14F-4D97-AF65-F5344CB8AC3E}">
        <p14:creationId xmlns:p14="http://schemas.microsoft.com/office/powerpoint/2010/main" val="1238145850"/>
      </p:ext>
    </p:extLst>
  </p:cSld>
  <p:clrMapOvr>
    <a:masterClrMapping/>
  </p:clrMapOvr>
  <mc:AlternateContent xmlns:mc="http://schemas.openxmlformats.org/markup-compatibility/2006" xmlns:p14="http://schemas.microsoft.com/office/powerpoint/2010/main">
    <mc:Choice Requires="p14">
      <p:transition spd="slow" p14:dur="2000" advTm="9916"/>
    </mc:Choice>
    <mc:Fallback xmlns="">
      <p:transition spd="slow" advTm="99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20</a:t>
            </a:fld>
            <a:endParaRPr lang="en-SG" dirty="0"/>
          </a:p>
        </p:txBody>
      </p:sp>
      <mc:AlternateContent xmlns:mc="http://schemas.openxmlformats.org/markup-compatibility/2006" xmlns:a14="http://schemas.microsoft.com/office/drawing/2010/main">
        <mc:Choice Requires="a14">
          <p:sp>
            <p:nvSpPr>
              <p:cNvPr id="26" name="文本框 25"/>
              <p:cNvSpPr txBox="1"/>
              <p:nvPr/>
            </p:nvSpPr>
            <p:spPr>
              <a:xfrm>
                <a:off x="393849" y="1345759"/>
                <a:ext cx="7092454" cy="477888"/>
              </a:xfrm>
              <a:prstGeom prst="rect">
                <a:avLst/>
              </a:prstGeom>
              <a:noFill/>
            </p:spPr>
            <p:txBody>
              <a:bodyPr wrap="none" rtlCol="0">
                <a:spAutoFit/>
              </a:bodyPr>
              <a:lstStyle/>
              <a:p>
                <a:r>
                  <a:rPr lang="en-US" altLang="zh-CN" sz="2400" b="1" dirty="0"/>
                  <a:t>Traditional Multi-task Feature Learning with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𝒍</m:t>
                        </m:r>
                      </m:e>
                      <m:sub>
                        <m:r>
                          <a:rPr lang="en-US" altLang="zh-CN" sz="2400" b="1" i="1">
                            <a:latin typeface="Cambria Math" panose="02040503050406030204" pitchFamily="18" charset="0"/>
                          </a:rPr>
                          <m:t>𝟐</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Sub>
                  </m:oMath>
                </a14:m>
                <a:r>
                  <a:rPr lang="en-US" altLang="zh-CN" sz="2400" b="1" dirty="0"/>
                  <a:t>-norm</a:t>
                </a:r>
              </a:p>
            </p:txBody>
          </p:sp>
        </mc:Choice>
        <mc:Fallback xmlns="">
          <p:sp>
            <p:nvSpPr>
              <p:cNvPr id="26" name="文本框 25"/>
              <p:cNvSpPr txBox="1">
                <a:spLocks noRot="1" noChangeAspect="1" noMove="1" noResize="1" noEditPoints="1" noAdjustHandles="1" noChangeArrowheads="1" noChangeShapeType="1" noTextEdit="1"/>
              </p:cNvSpPr>
              <p:nvPr/>
            </p:nvSpPr>
            <p:spPr>
              <a:xfrm>
                <a:off x="393849" y="1345759"/>
                <a:ext cx="7092454" cy="477888"/>
              </a:xfrm>
              <a:prstGeom prst="rect">
                <a:avLst/>
              </a:prstGeom>
              <a:blipFill rotWithShape="0">
                <a:blip r:embed="rId3"/>
                <a:stretch>
                  <a:fillRect l="-1376" t="-8974" r="-430" b="-26923"/>
                </a:stretch>
              </a:blipFill>
            </p:spPr>
            <p:txBody>
              <a:bodyPr/>
              <a:lstStyle/>
              <a:p>
                <a:r>
                  <a:rPr lang="zh-CN" altLang="en-US">
                    <a:noFill/>
                  </a:rPr>
                  <a:t> </a:t>
                </a:r>
              </a:p>
            </p:txBody>
          </p:sp>
        </mc:Fallback>
      </mc:AlternateContent>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477" y="2700997"/>
            <a:ext cx="3714545" cy="883337"/>
          </a:xfrm>
          <a:prstGeom prst="rect">
            <a:avLst/>
          </a:prstGeom>
        </p:spPr>
      </p:pic>
      <p:sp>
        <p:nvSpPr>
          <p:cNvPr id="29" name="文本框 28"/>
          <p:cNvSpPr txBox="1"/>
          <p:nvPr/>
        </p:nvSpPr>
        <p:spPr>
          <a:xfrm>
            <a:off x="502030" y="3584332"/>
            <a:ext cx="6062685" cy="707886"/>
          </a:xfrm>
          <a:prstGeom prst="rect">
            <a:avLst/>
          </a:prstGeom>
          <a:noFill/>
        </p:spPr>
        <p:txBody>
          <a:bodyPr wrap="square" rtlCol="0">
            <a:spAutoFit/>
          </a:bodyPr>
          <a:lstStyle/>
          <a:p>
            <a:r>
              <a:rPr lang="en-US" sz="2000" b="1" dirty="0"/>
              <a:t>All tasks are related and share the common set of relevant features. </a:t>
            </a:r>
          </a:p>
        </p:txBody>
      </p:sp>
      <p:sp>
        <p:nvSpPr>
          <p:cNvPr id="30" name="文本框 29"/>
          <p:cNvSpPr txBox="1"/>
          <p:nvPr/>
        </p:nvSpPr>
        <p:spPr>
          <a:xfrm>
            <a:off x="393849" y="2003167"/>
            <a:ext cx="4825167" cy="415498"/>
          </a:xfrm>
          <a:prstGeom prst="rect">
            <a:avLst/>
          </a:prstGeom>
          <a:noFill/>
        </p:spPr>
        <p:txBody>
          <a:bodyPr wrap="none" rtlCol="0">
            <a:spAutoFit/>
          </a:bodyPr>
          <a:lstStyle/>
          <a:p>
            <a:r>
              <a:rPr lang="en-US" sz="2100" dirty="0"/>
              <a:t>G groups; Q tasks; D-dimensional features.</a:t>
            </a:r>
          </a:p>
        </p:txBody>
      </p:sp>
      <p:sp>
        <p:nvSpPr>
          <p:cNvPr id="32" name="文本框 31"/>
          <p:cNvSpPr txBox="1"/>
          <p:nvPr/>
        </p:nvSpPr>
        <p:spPr>
          <a:xfrm>
            <a:off x="7322132" y="2942728"/>
            <a:ext cx="396262" cy="923330"/>
          </a:xfrm>
          <a:prstGeom prst="rect">
            <a:avLst/>
          </a:prstGeom>
          <a:noFill/>
        </p:spPr>
        <p:txBody>
          <a:bodyPr wrap="none" rtlCol="0">
            <a:spAutoFit/>
          </a:bodyPr>
          <a:lstStyle/>
          <a:p>
            <a:r>
              <a:rPr lang="en-US" sz="1350" dirty="0"/>
              <a:t>w1</a:t>
            </a:r>
          </a:p>
          <a:p>
            <a:r>
              <a:rPr lang="en-US" sz="1350" dirty="0"/>
              <a:t>w2</a:t>
            </a:r>
          </a:p>
          <a:p>
            <a:r>
              <a:rPr lang="en-US" sz="1350" dirty="0"/>
              <a:t>w3</a:t>
            </a:r>
          </a:p>
          <a:p>
            <a:endParaRPr lang="en-US" sz="1350" dirty="0"/>
          </a:p>
        </p:txBody>
      </p:sp>
      <p:sp>
        <p:nvSpPr>
          <p:cNvPr id="33" name="文本框 32"/>
          <p:cNvSpPr txBox="1"/>
          <p:nvPr/>
        </p:nvSpPr>
        <p:spPr>
          <a:xfrm>
            <a:off x="7312514" y="4401922"/>
            <a:ext cx="413896" cy="300082"/>
          </a:xfrm>
          <a:prstGeom prst="rect">
            <a:avLst/>
          </a:prstGeom>
          <a:noFill/>
        </p:spPr>
        <p:txBody>
          <a:bodyPr wrap="none" rtlCol="0">
            <a:spAutoFit/>
          </a:bodyPr>
          <a:lstStyle/>
          <a:p>
            <a:r>
              <a:rPr lang="en-US" sz="1350" dirty="0" err="1"/>
              <a:t>wD</a:t>
            </a:r>
            <a:endParaRPr lang="en-US" sz="1350" dirty="0"/>
          </a:p>
        </p:txBody>
      </p:sp>
      <p:sp>
        <p:nvSpPr>
          <p:cNvPr id="34" name="文本框 33"/>
          <p:cNvSpPr txBox="1"/>
          <p:nvPr/>
        </p:nvSpPr>
        <p:spPr>
          <a:xfrm>
            <a:off x="7687820" y="2665729"/>
            <a:ext cx="2122343" cy="300082"/>
          </a:xfrm>
          <a:prstGeom prst="rect">
            <a:avLst/>
          </a:prstGeom>
          <a:noFill/>
        </p:spPr>
        <p:txBody>
          <a:bodyPr wrap="square" rtlCol="0">
            <a:spAutoFit/>
          </a:bodyPr>
          <a:lstStyle/>
          <a:p>
            <a:r>
              <a:rPr lang="en-US" sz="1350" dirty="0"/>
              <a:t>t1  t2  t3 t4  t5 …             </a:t>
            </a:r>
            <a:r>
              <a:rPr lang="en-US" sz="1350" dirty="0" err="1"/>
              <a:t>tQ</a:t>
            </a:r>
            <a:endParaRPr lang="en-US" sz="1350" dirty="0"/>
          </a:p>
        </p:txBody>
      </p:sp>
      <p:sp>
        <p:nvSpPr>
          <p:cNvPr id="35" name="文本框 34"/>
          <p:cNvSpPr txBox="1"/>
          <p:nvPr/>
        </p:nvSpPr>
        <p:spPr>
          <a:xfrm>
            <a:off x="7254913" y="3654703"/>
            <a:ext cx="392415" cy="212559"/>
          </a:xfrm>
          <a:prstGeom prst="rect">
            <a:avLst/>
          </a:prstGeom>
          <a:noFill/>
        </p:spPr>
        <p:txBody>
          <a:bodyPr vert="eaVert" wrap="none" rtlCol="0">
            <a:spAutoFit/>
          </a:bodyPr>
          <a:lstStyle/>
          <a:p>
            <a:r>
              <a:rPr lang="en-US" sz="1350" dirty="0"/>
              <a:t>…</a:t>
            </a:r>
          </a:p>
        </p:txBody>
      </p:sp>
      <p:grpSp>
        <p:nvGrpSpPr>
          <p:cNvPr id="36" name="组合 35"/>
          <p:cNvGrpSpPr/>
          <p:nvPr/>
        </p:nvGrpSpPr>
        <p:grpSpPr>
          <a:xfrm>
            <a:off x="7683353" y="2942728"/>
            <a:ext cx="1947739" cy="1648666"/>
            <a:chOff x="8441062" y="2535382"/>
            <a:chExt cx="2596985" cy="2198221"/>
          </a:xfrm>
        </p:grpSpPr>
        <p:sp>
          <p:nvSpPr>
            <p:cNvPr id="37" name="矩形 36"/>
            <p:cNvSpPr/>
            <p:nvPr/>
          </p:nvSpPr>
          <p:spPr>
            <a:xfrm>
              <a:off x="8447017" y="2535382"/>
              <a:ext cx="2588128" cy="219821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矩形 37"/>
            <p:cNvSpPr/>
            <p:nvPr/>
          </p:nvSpPr>
          <p:spPr>
            <a:xfrm>
              <a:off x="8447017" y="2535382"/>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矩形 38"/>
            <p:cNvSpPr/>
            <p:nvPr/>
          </p:nvSpPr>
          <p:spPr>
            <a:xfrm>
              <a:off x="8441062" y="2808237"/>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矩形 39"/>
            <p:cNvSpPr/>
            <p:nvPr/>
          </p:nvSpPr>
          <p:spPr>
            <a:xfrm>
              <a:off x="8441062" y="3075892"/>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矩形 40"/>
            <p:cNvSpPr/>
            <p:nvPr/>
          </p:nvSpPr>
          <p:spPr>
            <a:xfrm>
              <a:off x="8441062" y="3346054"/>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矩形 41"/>
            <p:cNvSpPr/>
            <p:nvPr/>
          </p:nvSpPr>
          <p:spPr>
            <a:xfrm>
              <a:off x="8449051" y="4224309"/>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矩形 42"/>
            <p:cNvSpPr/>
            <p:nvPr/>
          </p:nvSpPr>
          <p:spPr>
            <a:xfrm rot="5400000">
              <a:off x="7502995"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矩形 43"/>
            <p:cNvSpPr/>
            <p:nvPr/>
          </p:nvSpPr>
          <p:spPr>
            <a:xfrm rot="5400000">
              <a:off x="7786321"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矩形 44"/>
            <p:cNvSpPr/>
            <p:nvPr/>
          </p:nvSpPr>
          <p:spPr>
            <a:xfrm rot="5400000">
              <a:off x="8059256"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矩形 45"/>
            <p:cNvSpPr/>
            <p:nvPr/>
          </p:nvSpPr>
          <p:spPr>
            <a:xfrm rot="5400000">
              <a:off x="8332191"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矩形 46"/>
            <p:cNvSpPr/>
            <p:nvPr/>
          </p:nvSpPr>
          <p:spPr>
            <a:xfrm rot="5400000">
              <a:off x="8615517"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矩形 47"/>
            <p:cNvSpPr/>
            <p:nvPr/>
          </p:nvSpPr>
          <p:spPr>
            <a:xfrm rot="5400000">
              <a:off x="9802861"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9" name="组合 48"/>
          <p:cNvGrpSpPr/>
          <p:nvPr/>
        </p:nvGrpSpPr>
        <p:grpSpPr>
          <a:xfrm>
            <a:off x="7689344" y="2931683"/>
            <a:ext cx="1926142" cy="1665881"/>
            <a:chOff x="8875082" y="3694828"/>
            <a:chExt cx="2568189" cy="2221174"/>
          </a:xfrm>
        </p:grpSpPr>
        <p:sp>
          <p:nvSpPr>
            <p:cNvPr id="50" name="矩形 49"/>
            <p:cNvSpPr/>
            <p:nvPr/>
          </p:nvSpPr>
          <p:spPr>
            <a:xfrm>
              <a:off x="11165798" y="4530137"/>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矩形 50"/>
            <p:cNvSpPr/>
            <p:nvPr/>
          </p:nvSpPr>
          <p:spPr>
            <a:xfrm>
              <a:off x="9988002" y="3694828"/>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矩形 51"/>
            <p:cNvSpPr/>
            <p:nvPr/>
          </p:nvSpPr>
          <p:spPr>
            <a:xfrm>
              <a:off x="9707551" y="3707048"/>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矩形 52"/>
            <p:cNvSpPr/>
            <p:nvPr/>
          </p:nvSpPr>
          <p:spPr>
            <a:xfrm>
              <a:off x="9435123" y="4240230"/>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矩形 53"/>
            <p:cNvSpPr/>
            <p:nvPr/>
          </p:nvSpPr>
          <p:spPr>
            <a:xfrm>
              <a:off x="8875082" y="4235513"/>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矩形 54"/>
            <p:cNvSpPr/>
            <p:nvPr/>
          </p:nvSpPr>
          <p:spPr>
            <a:xfrm>
              <a:off x="9150710" y="4234749"/>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矩形 55"/>
            <p:cNvSpPr/>
            <p:nvPr/>
          </p:nvSpPr>
          <p:spPr>
            <a:xfrm>
              <a:off x="9988001" y="5638528"/>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矩形 56"/>
            <p:cNvSpPr/>
            <p:nvPr/>
          </p:nvSpPr>
          <p:spPr>
            <a:xfrm>
              <a:off x="9715936" y="5638529"/>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矩形 57"/>
            <p:cNvSpPr/>
            <p:nvPr/>
          </p:nvSpPr>
          <p:spPr>
            <a:xfrm>
              <a:off x="9442521" y="5389610"/>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矩形 58"/>
            <p:cNvSpPr/>
            <p:nvPr/>
          </p:nvSpPr>
          <p:spPr>
            <a:xfrm>
              <a:off x="8882480" y="5384893"/>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矩形 59"/>
            <p:cNvSpPr/>
            <p:nvPr/>
          </p:nvSpPr>
          <p:spPr>
            <a:xfrm>
              <a:off x="9158108" y="5384129"/>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矩形 60"/>
            <p:cNvSpPr/>
            <p:nvPr/>
          </p:nvSpPr>
          <p:spPr>
            <a:xfrm>
              <a:off x="11165260" y="3987144"/>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2" name="组合 61"/>
          <p:cNvGrpSpPr/>
          <p:nvPr/>
        </p:nvGrpSpPr>
        <p:grpSpPr>
          <a:xfrm>
            <a:off x="7699792" y="3140413"/>
            <a:ext cx="1939610" cy="1266350"/>
            <a:chOff x="8889013" y="3973135"/>
            <a:chExt cx="2586147" cy="1688467"/>
          </a:xfrm>
        </p:grpSpPr>
        <p:sp>
          <p:nvSpPr>
            <p:cNvPr id="63" name="矩形 62"/>
            <p:cNvSpPr/>
            <p:nvPr/>
          </p:nvSpPr>
          <p:spPr>
            <a:xfrm>
              <a:off x="8893565" y="3973135"/>
              <a:ext cx="2581595" cy="26707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矩形 63"/>
            <p:cNvSpPr/>
            <p:nvPr/>
          </p:nvSpPr>
          <p:spPr>
            <a:xfrm>
              <a:off x="8889013" y="5394524"/>
              <a:ext cx="2581595" cy="26707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6" name="文本框 65"/>
          <p:cNvSpPr txBox="1"/>
          <p:nvPr/>
        </p:nvSpPr>
        <p:spPr>
          <a:xfrm>
            <a:off x="510477" y="4682674"/>
            <a:ext cx="3541209" cy="523220"/>
          </a:xfrm>
          <a:prstGeom prst="rect">
            <a:avLst/>
          </a:prstGeom>
          <a:noFill/>
        </p:spPr>
        <p:txBody>
          <a:bodyPr wrap="square" rtlCol="0">
            <a:spAutoFit/>
          </a:bodyPr>
          <a:lstStyle/>
          <a:p>
            <a:r>
              <a:rPr lang="en-US" sz="2800" b="1" dirty="0">
                <a:solidFill>
                  <a:srgbClr val="FF0000"/>
                </a:solidFill>
                <a:latin typeface="Microsoft YaHei" panose="020B0503020204020204" pitchFamily="34" charset="-122"/>
                <a:ea typeface="Microsoft YaHei" panose="020B0503020204020204" pitchFamily="34" charset="-122"/>
              </a:rPr>
              <a:t>But…</a:t>
            </a:r>
          </a:p>
        </p:txBody>
      </p:sp>
      <p:sp>
        <p:nvSpPr>
          <p:cNvPr id="67" name="文本框 66"/>
          <p:cNvSpPr txBox="1"/>
          <p:nvPr/>
        </p:nvSpPr>
        <p:spPr>
          <a:xfrm>
            <a:off x="1796096" y="5339508"/>
            <a:ext cx="3541209" cy="523220"/>
          </a:xfrm>
          <a:prstGeom prst="rect">
            <a:avLst/>
          </a:prstGeom>
          <a:noFill/>
        </p:spPr>
        <p:txBody>
          <a:bodyPr wrap="square" rtlCol="0">
            <a:spAutoFit/>
          </a:bodyPr>
          <a:lstStyle/>
          <a:p>
            <a:r>
              <a:rPr lang="en-US" sz="2800" b="1" dirty="0">
                <a:latin typeface="Microsoft YaHei" panose="020B0503020204020204" pitchFamily="34" charset="-122"/>
                <a:ea typeface="Microsoft YaHei" panose="020B0503020204020204" pitchFamily="34" charset="-122"/>
              </a:rPr>
              <a:t>It is not realistic…</a:t>
            </a:r>
          </a:p>
        </p:txBody>
      </p:sp>
      <p:sp>
        <p:nvSpPr>
          <p:cNvPr id="65" name="矩形 64"/>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Prediction</a:t>
            </a:r>
            <a:endParaRPr lang="en-US" altLang="zh-CN" sz="3600" b="1" dirty="0">
              <a:cs typeface="+mn-ea"/>
              <a:sym typeface="+mn-lt"/>
            </a:endParaRPr>
          </a:p>
        </p:txBody>
      </p:sp>
      <p:pic>
        <p:nvPicPr>
          <p:cNvPr id="68" name="图片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4059" y="69763"/>
            <a:ext cx="3697122" cy="2342199"/>
          </a:xfrm>
          <a:prstGeom prst="rect">
            <a:avLst/>
          </a:prstGeom>
        </p:spPr>
      </p:pic>
    </p:spTree>
    <p:extLst>
      <p:ext uri="{BB962C8B-B14F-4D97-AF65-F5344CB8AC3E}">
        <p14:creationId xmlns:p14="http://schemas.microsoft.com/office/powerpoint/2010/main" val="2935436970"/>
      </p:ext>
    </p:extLst>
  </p:cSld>
  <p:clrMapOvr>
    <a:masterClrMapping/>
  </p:clrMapOvr>
  <p:transition advTm="153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2"/>
                                        </p:tgtEl>
                                      </p:cBhvr>
                                    </p:animEffect>
                                    <p:set>
                                      <p:cBhvr>
                                        <p:cTn id="20" dur="1" fill="hold">
                                          <p:stCondLst>
                                            <p:cond delay="499"/>
                                          </p:stCondLst>
                                        </p:cTn>
                                        <p:tgtEl>
                                          <p:spTgt spid="6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21</a:t>
            </a:fld>
            <a:endParaRPr lang="en-SG" dirty="0"/>
          </a:p>
        </p:txBody>
      </p:sp>
      <p:sp>
        <p:nvSpPr>
          <p:cNvPr id="32" name="文本框 31"/>
          <p:cNvSpPr txBox="1"/>
          <p:nvPr/>
        </p:nvSpPr>
        <p:spPr>
          <a:xfrm>
            <a:off x="7319441" y="2907935"/>
            <a:ext cx="396262" cy="923330"/>
          </a:xfrm>
          <a:prstGeom prst="rect">
            <a:avLst/>
          </a:prstGeom>
          <a:noFill/>
        </p:spPr>
        <p:txBody>
          <a:bodyPr wrap="none" rtlCol="0">
            <a:spAutoFit/>
          </a:bodyPr>
          <a:lstStyle/>
          <a:p>
            <a:r>
              <a:rPr lang="en-US" sz="1350" dirty="0"/>
              <a:t>w1</a:t>
            </a:r>
          </a:p>
          <a:p>
            <a:r>
              <a:rPr lang="en-US" sz="1350" dirty="0"/>
              <a:t>w2</a:t>
            </a:r>
          </a:p>
          <a:p>
            <a:r>
              <a:rPr lang="en-US" sz="1350" dirty="0"/>
              <a:t>w3</a:t>
            </a:r>
          </a:p>
          <a:p>
            <a:endParaRPr lang="en-US" sz="1350" dirty="0"/>
          </a:p>
        </p:txBody>
      </p:sp>
      <p:sp>
        <p:nvSpPr>
          <p:cNvPr id="33" name="文本框 32"/>
          <p:cNvSpPr txBox="1"/>
          <p:nvPr/>
        </p:nvSpPr>
        <p:spPr>
          <a:xfrm>
            <a:off x="7309823" y="4367129"/>
            <a:ext cx="413896" cy="300082"/>
          </a:xfrm>
          <a:prstGeom prst="rect">
            <a:avLst/>
          </a:prstGeom>
          <a:noFill/>
        </p:spPr>
        <p:txBody>
          <a:bodyPr wrap="none" rtlCol="0">
            <a:spAutoFit/>
          </a:bodyPr>
          <a:lstStyle/>
          <a:p>
            <a:r>
              <a:rPr lang="en-US" sz="1350" dirty="0" err="1"/>
              <a:t>wD</a:t>
            </a:r>
            <a:endParaRPr lang="en-US" sz="1350" dirty="0"/>
          </a:p>
        </p:txBody>
      </p:sp>
      <p:sp>
        <p:nvSpPr>
          <p:cNvPr id="34" name="文本框 33"/>
          <p:cNvSpPr txBox="1"/>
          <p:nvPr/>
        </p:nvSpPr>
        <p:spPr>
          <a:xfrm>
            <a:off x="7687820" y="2665729"/>
            <a:ext cx="2122343" cy="300082"/>
          </a:xfrm>
          <a:prstGeom prst="rect">
            <a:avLst/>
          </a:prstGeom>
          <a:noFill/>
        </p:spPr>
        <p:txBody>
          <a:bodyPr wrap="square" rtlCol="0">
            <a:spAutoFit/>
          </a:bodyPr>
          <a:lstStyle/>
          <a:p>
            <a:r>
              <a:rPr lang="en-US" sz="1350" dirty="0"/>
              <a:t>t1  t2  t3 t4  t5 …             </a:t>
            </a:r>
            <a:r>
              <a:rPr lang="en-US" sz="1350" dirty="0" err="1"/>
              <a:t>tQ</a:t>
            </a:r>
            <a:endParaRPr lang="en-US" sz="1350" dirty="0"/>
          </a:p>
        </p:txBody>
      </p:sp>
      <p:sp>
        <p:nvSpPr>
          <p:cNvPr id="35" name="文本框 34"/>
          <p:cNvSpPr txBox="1"/>
          <p:nvPr/>
        </p:nvSpPr>
        <p:spPr>
          <a:xfrm>
            <a:off x="7252222" y="3619910"/>
            <a:ext cx="392415" cy="212559"/>
          </a:xfrm>
          <a:prstGeom prst="rect">
            <a:avLst/>
          </a:prstGeom>
          <a:noFill/>
        </p:spPr>
        <p:txBody>
          <a:bodyPr vert="eaVert" wrap="none" rtlCol="0">
            <a:spAutoFit/>
          </a:bodyPr>
          <a:lstStyle/>
          <a:p>
            <a:r>
              <a:rPr lang="en-US" sz="1350" dirty="0"/>
              <a:t>…</a:t>
            </a:r>
          </a:p>
        </p:txBody>
      </p:sp>
      <p:grpSp>
        <p:nvGrpSpPr>
          <p:cNvPr id="36" name="组合 35"/>
          <p:cNvGrpSpPr/>
          <p:nvPr/>
        </p:nvGrpSpPr>
        <p:grpSpPr>
          <a:xfrm>
            <a:off x="7683353" y="2942728"/>
            <a:ext cx="1947739" cy="1648666"/>
            <a:chOff x="8441062" y="2535382"/>
            <a:chExt cx="2596985" cy="2198221"/>
          </a:xfrm>
        </p:grpSpPr>
        <p:sp>
          <p:nvSpPr>
            <p:cNvPr id="37" name="矩形 36"/>
            <p:cNvSpPr/>
            <p:nvPr/>
          </p:nvSpPr>
          <p:spPr>
            <a:xfrm>
              <a:off x="8447017" y="2535382"/>
              <a:ext cx="2588128" cy="219821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矩形 37"/>
            <p:cNvSpPr/>
            <p:nvPr/>
          </p:nvSpPr>
          <p:spPr>
            <a:xfrm>
              <a:off x="8447017" y="2535382"/>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矩形 38"/>
            <p:cNvSpPr/>
            <p:nvPr/>
          </p:nvSpPr>
          <p:spPr>
            <a:xfrm>
              <a:off x="8441062" y="2808237"/>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矩形 39"/>
            <p:cNvSpPr/>
            <p:nvPr/>
          </p:nvSpPr>
          <p:spPr>
            <a:xfrm>
              <a:off x="8441062" y="3075892"/>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矩形 40"/>
            <p:cNvSpPr/>
            <p:nvPr/>
          </p:nvSpPr>
          <p:spPr>
            <a:xfrm>
              <a:off x="8441062" y="3346054"/>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矩形 41"/>
            <p:cNvSpPr/>
            <p:nvPr/>
          </p:nvSpPr>
          <p:spPr>
            <a:xfrm>
              <a:off x="8449051" y="4224309"/>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矩形 42"/>
            <p:cNvSpPr/>
            <p:nvPr/>
          </p:nvSpPr>
          <p:spPr>
            <a:xfrm rot="5400000">
              <a:off x="7502995"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矩形 43"/>
            <p:cNvSpPr/>
            <p:nvPr/>
          </p:nvSpPr>
          <p:spPr>
            <a:xfrm rot="5400000">
              <a:off x="7786321"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矩形 44"/>
            <p:cNvSpPr/>
            <p:nvPr/>
          </p:nvSpPr>
          <p:spPr>
            <a:xfrm rot="5400000">
              <a:off x="8059256"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矩形 45"/>
            <p:cNvSpPr/>
            <p:nvPr/>
          </p:nvSpPr>
          <p:spPr>
            <a:xfrm rot="5400000">
              <a:off x="8332191"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矩形 46"/>
            <p:cNvSpPr/>
            <p:nvPr/>
          </p:nvSpPr>
          <p:spPr>
            <a:xfrm rot="5400000">
              <a:off x="8615517"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矩形 47"/>
            <p:cNvSpPr/>
            <p:nvPr/>
          </p:nvSpPr>
          <p:spPr>
            <a:xfrm rot="5400000">
              <a:off x="9802861"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9" name="组合 48"/>
          <p:cNvGrpSpPr/>
          <p:nvPr/>
        </p:nvGrpSpPr>
        <p:grpSpPr>
          <a:xfrm>
            <a:off x="7689344" y="2931683"/>
            <a:ext cx="1926142" cy="1665881"/>
            <a:chOff x="8875082" y="3694828"/>
            <a:chExt cx="2568189" cy="2221174"/>
          </a:xfrm>
        </p:grpSpPr>
        <p:sp>
          <p:nvSpPr>
            <p:cNvPr id="50" name="矩形 49"/>
            <p:cNvSpPr/>
            <p:nvPr/>
          </p:nvSpPr>
          <p:spPr>
            <a:xfrm>
              <a:off x="11165798" y="4530137"/>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矩形 50"/>
            <p:cNvSpPr/>
            <p:nvPr/>
          </p:nvSpPr>
          <p:spPr>
            <a:xfrm>
              <a:off x="9988002" y="3694828"/>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矩形 51"/>
            <p:cNvSpPr/>
            <p:nvPr/>
          </p:nvSpPr>
          <p:spPr>
            <a:xfrm>
              <a:off x="9707551" y="3707048"/>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矩形 52"/>
            <p:cNvSpPr/>
            <p:nvPr/>
          </p:nvSpPr>
          <p:spPr>
            <a:xfrm>
              <a:off x="9435123" y="4240230"/>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矩形 53"/>
            <p:cNvSpPr/>
            <p:nvPr/>
          </p:nvSpPr>
          <p:spPr>
            <a:xfrm>
              <a:off x="8875082" y="4235513"/>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矩形 54"/>
            <p:cNvSpPr/>
            <p:nvPr/>
          </p:nvSpPr>
          <p:spPr>
            <a:xfrm>
              <a:off x="9150710" y="4234749"/>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矩形 55"/>
            <p:cNvSpPr/>
            <p:nvPr/>
          </p:nvSpPr>
          <p:spPr>
            <a:xfrm>
              <a:off x="9988001" y="5638528"/>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矩形 56"/>
            <p:cNvSpPr/>
            <p:nvPr/>
          </p:nvSpPr>
          <p:spPr>
            <a:xfrm>
              <a:off x="9715936" y="5638529"/>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矩形 57"/>
            <p:cNvSpPr/>
            <p:nvPr/>
          </p:nvSpPr>
          <p:spPr>
            <a:xfrm>
              <a:off x="9442521" y="5389610"/>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矩形 58"/>
            <p:cNvSpPr/>
            <p:nvPr/>
          </p:nvSpPr>
          <p:spPr>
            <a:xfrm>
              <a:off x="8882480" y="5384893"/>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矩形 59"/>
            <p:cNvSpPr/>
            <p:nvPr/>
          </p:nvSpPr>
          <p:spPr>
            <a:xfrm>
              <a:off x="9158108" y="5384129"/>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矩形 60"/>
            <p:cNvSpPr/>
            <p:nvPr/>
          </p:nvSpPr>
          <p:spPr>
            <a:xfrm>
              <a:off x="11165260" y="3987144"/>
              <a:ext cx="277473" cy="27747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6" name="圆角矩形 65"/>
          <p:cNvSpPr/>
          <p:nvPr/>
        </p:nvSpPr>
        <p:spPr>
          <a:xfrm>
            <a:off x="2686955" y="4961401"/>
            <a:ext cx="2782166" cy="39241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文本框 66"/>
          <p:cNvSpPr txBox="1"/>
          <p:nvPr/>
        </p:nvSpPr>
        <p:spPr>
          <a:xfrm>
            <a:off x="2760412" y="4969370"/>
            <a:ext cx="2664704" cy="415498"/>
          </a:xfrm>
          <a:prstGeom prst="rect">
            <a:avLst/>
          </a:prstGeom>
          <a:noFill/>
        </p:spPr>
        <p:txBody>
          <a:bodyPr wrap="none" rtlCol="0">
            <a:spAutoFit/>
          </a:bodyPr>
          <a:lstStyle/>
          <a:p>
            <a:r>
              <a:rPr lang="en-US" sz="2100" dirty="0"/>
              <a:t>Group indicator matrix</a:t>
            </a:r>
          </a:p>
        </p:txBody>
      </p:sp>
      <p:cxnSp>
        <p:nvCxnSpPr>
          <p:cNvPr id="68" name="直接箭头连接符 67"/>
          <p:cNvCxnSpPr/>
          <p:nvPr/>
        </p:nvCxnSpPr>
        <p:spPr>
          <a:xfrm>
            <a:off x="4775076" y="4627965"/>
            <a:ext cx="0" cy="2593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9" name="图片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668" y="3831550"/>
            <a:ext cx="4929244" cy="853139"/>
          </a:xfrm>
          <a:prstGeom prst="rect">
            <a:avLst/>
          </a:prstGeom>
        </p:spPr>
      </p:pic>
      <p:sp>
        <p:nvSpPr>
          <p:cNvPr id="71" name="文本框 70"/>
          <p:cNvSpPr txBox="1"/>
          <p:nvPr/>
        </p:nvSpPr>
        <p:spPr>
          <a:xfrm>
            <a:off x="536829" y="5604477"/>
            <a:ext cx="7702603" cy="707886"/>
          </a:xfrm>
          <a:prstGeom prst="rect">
            <a:avLst/>
          </a:prstGeom>
          <a:noFill/>
        </p:spPr>
        <p:txBody>
          <a:bodyPr wrap="square" rtlCol="0">
            <a:spAutoFit/>
          </a:bodyPr>
          <a:lstStyle/>
          <a:p>
            <a:r>
              <a:rPr lang="en-US" sz="2000" b="1" dirty="0" smtClean="0">
                <a:solidFill>
                  <a:srgbClr val="FF0000"/>
                </a:solidFill>
                <a:latin typeface="Microsoft YaHei" panose="020B0503020204020204" pitchFamily="34" charset="-122"/>
                <a:ea typeface="Microsoft YaHei" panose="020B0503020204020204" pitchFamily="34" charset="-122"/>
              </a:rPr>
              <a:t>Considering that </a:t>
            </a:r>
            <a:r>
              <a:rPr lang="en-US" altLang="zh-CN" sz="2000" b="1" dirty="0">
                <a:latin typeface="Microsoft YaHei" panose="020B0503020204020204" pitchFamily="34" charset="-122"/>
                <a:ea typeface="Microsoft YaHei" panose="020B0503020204020204" pitchFamily="34" charset="-122"/>
              </a:rPr>
              <a:t>Low level features maybe not robust…</a:t>
            </a:r>
          </a:p>
          <a:p>
            <a:endParaRPr lang="en-US" sz="2000" b="1" dirty="0">
              <a:solidFill>
                <a:srgbClr val="FF0000"/>
              </a:solidFill>
              <a:latin typeface="Microsoft YaHei" panose="020B0503020204020204" pitchFamily="34" charset="-122"/>
              <a:ea typeface="Microsoft YaHei" panose="020B0503020204020204" pitchFamily="34" charset="-122"/>
            </a:endParaRPr>
          </a:p>
        </p:txBody>
      </p:sp>
      <p:sp>
        <p:nvSpPr>
          <p:cNvPr id="65" name="矩形 64"/>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Prediction</a:t>
            </a:r>
            <a:endParaRPr lang="en-US" altLang="zh-CN" sz="3600" b="1" dirty="0">
              <a:cs typeface="+mn-ea"/>
              <a:sym typeface="+mn-lt"/>
            </a:endParaRPr>
          </a:p>
        </p:txBody>
      </p:sp>
      <p:pic>
        <p:nvPicPr>
          <p:cNvPr id="74" name="图片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477" y="2700997"/>
            <a:ext cx="3714545" cy="883337"/>
          </a:xfrm>
          <a:prstGeom prst="rect">
            <a:avLst/>
          </a:prstGeom>
        </p:spPr>
      </p:pic>
      <p:sp>
        <p:nvSpPr>
          <p:cNvPr id="75" name="文本框 74"/>
          <p:cNvSpPr txBox="1"/>
          <p:nvPr/>
        </p:nvSpPr>
        <p:spPr>
          <a:xfrm>
            <a:off x="393849" y="2003167"/>
            <a:ext cx="4825167" cy="415498"/>
          </a:xfrm>
          <a:prstGeom prst="rect">
            <a:avLst/>
          </a:prstGeom>
          <a:noFill/>
        </p:spPr>
        <p:txBody>
          <a:bodyPr wrap="none" rtlCol="0">
            <a:spAutoFit/>
          </a:bodyPr>
          <a:lstStyle/>
          <a:p>
            <a:r>
              <a:rPr lang="en-US" sz="2100" dirty="0"/>
              <a:t>G groups; Q tasks; D-dimensional features.</a:t>
            </a:r>
          </a:p>
        </p:txBody>
      </p:sp>
      <p:sp>
        <p:nvSpPr>
          <p:cNvPr id="76" name="文本框 75"/>
          <p:cNvSpPr txBox="1"/>
          <p:nvPr/>
        </p:nvSpPr>
        <p:spPr>
          <a:xfrm>
            <a:off x="393849" y="1345759"/>
            <a:ext cx="4492448" cy="461665"/>
          </a:xfrm>
          <a:prstGeom prst="rect">
            <a:avLst/>
          </a:prstGeom>
          <a:noFill/>
        </p:spPr>
        <p:txBody>
          <a:bodyPr wrap="none" rtlCol="0">
            <a:spAutoFit/>
          </a:bodyPr>
          <a:lstStyle/>
          <a:p>
            <a:pPr marL="214313" indent="-214313">
              <a:buFont typeface="Wingdings" panose="05000000000000000000" pitchFamily="2" charset="2"/>
              <a:buChar char="Ø"/>
            </a:pPr>
            <a:r>
              <a:rPr lang="en-US" sz="2400" b="1" dirty="0" smtClean="0"/>
              <a:t>Group-sharing features learning</a:t>
            </a:r>
            <a:endParaRPr lang="en-US" sz="2400" b="1" dirty="0"/>
          </a:p>
        </p:txBody>
      </p:sp>
    </p:spTree>
    <p:extLst>
      <p:ext uri="{BB962C8B-B14F-4D97-AF65-F5344CB8AC3E}">
        <p14:creationId xmlns:p14="http://schemas.microsoft.com/office/powerpoint/2010/main" val="233446291"/>
      </p:ext>
    </p:extLst>
  </p:cSld>
  <p:clrMapOvr>
    <a:masterClrMapping/>
  </p:clrMapOvr>
  <p:transition advTm="153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anim calcmode="lin" valueType="num">
                                      <p:cBhvr additive="base">
                                        <p:cTn id="21" dur="500" fill="hold"/>
                                        <p:tgtEl>
                                          <p:spTgt spid="71"/>
                                        </p:tgtEl>
                                        <p:attrNameLst>
                                          <p:attrName>ppt_x</p:attrName>
                                        </p:attrNameLst>
                                      </p:cBhvr>
                                      <p:tavLst>
                                        <p:tav tm="0">
                                          <p:val>
                                            <p:strVal val="#ppt_x"/>
                                          </p:val>
                                        </p:tav>
                                        <p:tav tm="100000">
                                          <p:val>
                                            <p:strVal val="#ppt_x"/>
                                          </p:val>
                                        </p:tav>
                                      </p:tavLst>
                                    </p:anim>
                                    <p:anim calcmode="lin" valueType="num">
                                      <p:cBhvr additive="base">
                                        <p:cTn id="2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P spid="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42715" y="3216079"/>
            <a:ext cx="1947739" cy="1648666"/>
            <a:chOff x="8441062" y="2535382"/>
            <a:chExt cx="2596985" cy="2198221"/>
          </a:xfrm>
        </p:grpSpPr>
        <p:sp>
          <p:nvSpPr>
            <p:cNvPr id="11" name="矩形 10"/>
            <p:cNvSpPr/>
            <p:nvPr/>
          </p:nvSpPr>
          <p:spPr>
            <a:xfrm>
              <a:off x="8447017" y="2535382"/>
              <a:ext cx="2588128" cy="219821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矩形 11"/>
            <p:cNvSpPr/>
            <p:nvPr/>
          </p:nvSpPr>
          <p:spPr>
            <a:xfrm>
              <a:off x="8447017" y="2535382"/>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矩形 12"/>
            <p:cNvSpPr/>
            <p:nvPr/>
          </p:nvSpPr>
          <p:spPr>
            <a:xfrm>
              <a:off x="8441062" y="2808237"/>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矩形 13"/>
            <p:cNvSpPr/>
            <p:nvPr/>
          </p:nvSpPr>
          <p:spPr>
            <a:xfrm>
              <a:off x="8441062" y="3075892"/>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矩形 14"/>
            <p:cNvSpPr/>
            <p:nvPr/>
          </p:nvSpPr>
          <p:spPr>
            <a:xfrm>
              <a:off x="8441062" y="3346054"/>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矩形 15"/>
            <p:cNvSpPr/>
            <p:nvPr/>
          </p:nvSpPr>
          <p:spPr>
            <a:xfrm>
              <a:off x="8449051" y="4151572"/>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矩形 16"/>
            <p:cNvSpPr/>
            <p:nvPr/>
          </p:nvSpPr>
          <p:spPr>
            <a:xfrm rot="5400000">
              <a:off x="7502995"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矩形 17"/>
            <p:cNvSpPr/>
            <p:nvPr/>
          </p:nvSpPr>
          <p:spPr>
            <a:xfrm rot="5400000">
              <a:off x="7786321"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矩形 18"/>
            <p:cNvSpPr/>
            <p:nvPr/>
          </p:nvSpPr>
          <p:spPr>
            <a:xfrm rot="5400000">
              <a:off x="8059256"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矩形 19"/>
            <p:cNvSpPr/>
            <p:nvPr/>
          </p:nvSpPr>
          <p:spPr>
            <a:xfrm rot="5400000">
              <a:off x="8332191"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矩形 20"/>
            <p:cNvSpPr/>
            <p:nvPr/>
          </p:nvSpPr>
          <p:spPr>
            <a:xfrm rot="5400000">
              <a:off x="8615517"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矩形 21"/>
            <p:cNvSpPr/>
            <p:nvPr/>
          </p:nvSpPr>
          <p:spPr>
            <a:xfrm rot="5400000">
              <a:off x="9802861" y="3498416"/>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3" name="矩形 22"/>
          <p:cNvSpPr/>
          <p:nvPr/>
        </p:nvSpPr>
        <p:spPr>
          <a:xfrm>
            <a:off x="1446036" y="4029466"/>
            <a:ext cx="1941096" cy="2007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矩形 23"/>
          <p:cNvSpPr/>
          <p:nvPr/>
        </p:nvSpPr>
        <p:spPr>
          <a:xfrm>
            <a:off x="1446036" y="4228244"/>
            <a:ext cx="1941096" cy="2007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55" name="组合 54"/>
          <p:cNvGrpSpPr/>
          <p:nvPr/>
        </p:nvGrpSpPr>
        <p:grpSpPr>
          <a:xfrm>
            <a:off x="4754120" y="3216079"/>
            <a:ext cx="1063223" cy="1648667"/>
            <a:chOff x="4686484" y="3595252"/>
            <a:chExt cx="1417631" cy="2198223"/>
          </a:xfrm>
        </p:grpSpPr>
        <p:sp>
          <p:nvSpPr>
            <p:cNvPr id="26" name="矩形 25"/>
            <p:cNvSpPr/>
            <p:nvPr/>
          </p:nvSpPr>
          <p:spPr>
            <a:xfrm>
              <a:off x="4692439" y="3595254"/>
              <a:ext cx="1397732" cy="219821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矩形 26"/>
            <p:cNvSpPr/>
            <p:nvPr/>
          </p:nvSpPr>
          <p:spPr>
            <a:xfrm>
              <a:off x="4692439" y="3595252"/>
              <a:ext cx="1397732" cy="26765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矩形 28"/>
            <p:cNvSpPr/>
            <p:nvPr/>
          </p:nvSpPr>
          <p:spPr>
            <a:xfrm>
              <a:off x="4686484" y="4129576"/>
              <a:ext cx="1409642" cy="2738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矩形 30"/>
            <p:cNvSpPr/>
            <p:nvPr/>
          </p:nvSpPr>
          <p:spPr>
            <a:xfrm>
              <a:off x="4694473" y="5205256"/>
              <a:ext cx="1409642" cy="2738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矩形 31"/>
            <p:cNvSpPr/>
            <p:nvPr/>
          </p:nvSpPr>
          <p:spPr>
            <a:xfrm rot="5400000">
              <a:off x="3748417" y="4558288"/>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矩形 33"/>
            <p:cNvSpPr/>
            <p:nvPr/>
          </p:nvSpPr>
          <p:spPr>
            <a:xfrm rot="5400000">
              <a:off x="4304678" y="4558288"/>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矩形 35"/>
            <p:cNvSpPr/>
            <p:nvPr/>
          </p:nvSpPr>
          <p:spPr>
            <a:xfrm rot="5400000">
              <a:off x="4860939" y="4558288"/>
              <a:ext cx="2192032" cy="2783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矩形 37"/>
            <p:cNvSpPr/>
            <p:nvPr/>
          </p:nvSpPr>
          <p:spPr>
            <a:xfrm>
              <a:off x="4686484" y="4673581"/>
              <a:ext cx="1409642" cy="27384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57" name="组合 56"/>
          <p:cNvGrpSpPr/>
          <p:nvPr/>
        </p:nvGrpSpPr>
        <p:grpSpPr>
          <a:xfrm>
            <a:off x="7298717" y="3533347"/>
            <a:ext cx="1944423" cy="1014130"/>
            <a:chOff x="6956977" y="3892815"/>
            <a:chExt cx="2592564" cy="1352173"/>
          </a:xfrm>
        </p:grpSpPr>
        <p:sp>
          <p:nvSpPr>
            <p:cNvPr id="42" name="矩形 41"/>
            <p:cNvSpPr/>
            <p:nvPr/>
          </p:nvSpPr>
          <p:spPr>
            <a:xfrm>
              <a:off x="6956977" y="3892815"/>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矩形 42"/>
            <p:cNvSpPr/>
            <p:nvPr/>
          </p:nvSpPr>
          <p:spPr>
            <a:xfrm>
              <a:off x="6961413" y="4165670"/>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矩形 43"/>
            <p:cNvSpPr/>
            <p:nvPr/>
          </p:nvSpPr>
          <p:spPr>
            <a:xfrm>
              <a:off x="6961413" y="4433325"/>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矩形 44"/>
            <p:cNvSpPr/>
            <p:nvPr/>
          </p:nvSpPr>
          <p:spPr>
            <a:xfrm>
              <a:off x="6961413" y="4703487"/>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矩形 46"/>
            <p:cNvSpPr/>
            <p:nvPr/>
          </p:nvSpPr>
          <p:spPr>
            <a:xfrm rot="5400000">
              <a:off x="6437988" y="4441207"/>
              <a:ext cx="1345984" cy="26157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矩形 48"/>
            <p:cNvSpPr/>
            <p:nvPr/>
          </p:nvSpPr>
          <p:spPr>
            <a:xfrm rot="5400000">
              <a:off x="6994249" y="4441207"/>
              <a:ext cx="1345984" cy="26157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矩形 50"/>
            <p:cNvSpPr/>
            <p:nvPr/>
          </p:nvSpPr>
          <p:spPr>
            <a:xfrm rot="5400000">
              <a:off x="7550510" y="4441207"/>
              <a:ext cx="1345983" cy="26157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矩形 51"/>
            <p:cNvSpPr/>
            <p:nvPr/>
          </p:nvSpPr>
          <p:spPr>
            <a:xfrm rot="5400000">
              <a:off x="8737854" y="4441207"/>
              <a:ext cx="1345984" cy="26157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矩形 52"/>
            <p:cNvSpPr/>
            <p:nvPr/>
          </p:nvSpPr>
          <p:spPr>
            <a:xfrm>
              <a:off x="6961413" y="4977330"/>
              <a:ext cx="2588128" cy="26765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mc:AlternateContent xmlns:mc="http://schemas.openxmlformats.org/markup-compatibility/2006" xmlns:a14="http://schemas.microsoft.com/office/drawing/2010/main">
        <mc:Choice Requires="a14">
          <p:sp>
            <p:nvSpPr>
              <p:cNvPr id="4" name="文本框 3"/>
              <p:cNvSpPr txBox="1"/>
              <p:nvPr/>
            </p:nvSpPr>
            <p:spPr>
              <a:xfrm>
                <a:off x="3648264" y="3712016"/>
                <a:ext cx="3943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4" name="文本框 3"/>
              <p:cNvSpPr txBox="1">
                <a:spLocks noRot="1" noChangeAspect="1" noMove="1" noResize="1" noEditPoints="1" noAdjustHandles="1" noChangeArrowheads="1" noChangeShapeType="1" noTextEdit="1"/>
              </p:cNvSpPr>
              <p:nvPr/>
            </p:nvSpPr>
            <p:spPr>
              <a:xfrm>
                <a:off x="3648264" y="3712016"/>
                <a:ext cx="394339" cy="49244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6508882" y="3728602"/>
                <a:ext cx="3863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56" name="文本框 55"/>
              <p:cNvSpPr txBox="1">
                <a:spLocks noRot="1" noChangeAspect="1" noMove="1" noResize="1" noEditPoints="1" noAdjustHandles="1" noChangeArrowheads="1" noChangeShapeType="1" noTextEdit="1"/>
              </p:cNvSpPr>
              <p:nvPr/>
            </p:nvSpPr>
            <p:spPr>
              <a:xfrm>
                <a:off x="6508882" y="3728602"/>
                <a:ext cx="386323" cy="49244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623258" y="4868157"/>
                <a:ext cx="1586653" cy="470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𝐖</m:t>
                      </m:r>
                      <m:r>
                        <a:rPr lang="en-US" sz="2400" b="1" i="1">
                          <a:latin typeface="Cambria Math" panose="02040503050406030204" pitchFamily="18" charset="0"/>
                          <a:ea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𝑹</m:t>
                          </m:r>
                        </m:e>
                        <m:sup>
                          <m:r>
                            <a:rPr lang="en-US" sz="2400" b="1" i="1">
                              <a:latin typeface="Cambria Math" panose="02040503050406030204" pitchFamily="18" charset="0"/>
                            </a:rPr>
                            <m:t>𝑫</m:t>
                          </m:r>
                          <m:r>
                            <a:rPr lang="en-US" sz="2400" b="1" i="1">
                              <a:latin typeface="Cambria Math" panose="02040503050406030204" pitchFamily="18" charset="0"/>
                            </a:rPr>
                            <m:t>∗</m:t>
                          </m:r>
                          <m:r>
                            <a:rPr lang="en-US" sz="2400" b="1" i="1">
                              <a:latin typeface="Cambria Math" panose="02040503050406030204" pitchFamily="18" charset="0"/>
                            </a:rPr>
                            <m:t>𝑸</m:t>
                          </m:r>
                        </m:sup>
                      </m:sSup>
                    </m:oMath>
                  </m:oMathPara>
                </a14:m>
                <a:endParaRPr lang="en-US" sz="2400"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1623258" y="4868157"/>
                <a:ext cx="1586653" cy="470000"/>
              </a:xfrm>
              <a:prstGeom prst="rect">
                <a:avLst/>
              </a:prstGeom>
              <a:blipFill rotWithShape="0">
                <a:blip r:embed="rId5"/>
                <a:stretch>
                  <a:fillRect/>
                </a:stretch>
              </a:blipFill>
            </p:spPr>
            <p:txBody>
              <a:bodyPr/>
              <a:lstStyle/>
              <a:p>
                <a:r>
                  <a:rPr lang="zh-CN" altLang="en-US">
                    <a:noFill/>
                  </a:rPr>
                  <a:t> </a:t>
                </a:r>
              </a:p>
            </p:txBody>
          </p:sp>
        </mc:Fallback>
      </mc:AlternateContent>
      <p:sp>
        <p:nvSpPr>
          <p:cNvPr id="60" name="文本框 59"/>
          <p:cNvSpPr txBox="1"/>
          <p:nvPr/>
        </p:nvSpPr>
        <p:spPr>
          <a:xfrm>
            <a:off x="4065461" y="2845709"/>
            <a:ext cx="2440540" cy="369332"/>
          </a:xfrm>
          <a:prstGeom prst="rect">
            <a:avLst/>
          </a:prstGeom>
          <a:noFill/>
        </p:spPr>
        <p:txBody>
          <a:bodyPr wrap="none" rtlCol="0">
            <a:spAutoFit/>
          </a:bodyPr>
          <a:lstStyle/>
          <a:p>
            <a:r>
              <a:rPr lang="en-US" b="1" dirty="0"/>
              <a:t>Latent (semantic) space</a:t>
            </a:r>
          </a:p>
        </p:txBody>
      </p:sp>
      <p:sp>
        <p:nvSpPr>
          <p:cNvPr id="63" name="文本框 62"/>
          <p:cNvSpPr txBox="1"/>
          <p:nvPr/>
        </p:nvSpPr>
        <p:spPr>
          <a:xfrm>
            <a:off x="7005646" y="2868397"/>
            <a:ext cx="2530565" cy="369332"/>
          </a:xfrm>
          <a:prstGeom prst="rect">
            <a:avLst/>
          </a:prstGeom>
          <a:noFill/>
        </p:spPr>
        <p:txBody>
          <a:bodyPr wrap="none" rtlCol="0">
            <a:spAutoFit/>
          </a:bodyPr>
          <a:lstStyle/>
          <a:p>
            <a:r>
              <a:rPr lang="en-US" b="1" dirty="0"/>
              <a:t>Semantic representation</a:t>
            </a:r>
          </a:p>
        </p:txBody>
      </p:sp>
      <p:sp>
        <p:nvSpPr>
          <p:cNvPr id="64" name="文本框 63"/>
          <p:cNvSpPr txBox="1"/>
          <p:nvPr/>
        </p:nvSpPr>
        <p:spPr>
          <a:xfrm>
            <a:off x="1118248" y="2827821"/>
            <a:ext cx="2596673" cy="369332"/>
          </a:xfrm>
          <a:prstGeom prst="rect">
            <a:avLst/>
          </a:prstGeom>
          <a:noFill/>
        </p:spPr>
        <p:txBody>
          <a:bodyPr wrap="none" rtlCol="0">
            <a:spAutoFit/>
          </a:bodyPr>
          <a:lstStyle/>
          <a:p>
            <a:r>
              <a:rPr lang="en-US" b="1" dirty="0"/>
              <a:t>Original (low-level) space</a:t>
            </a:r>
          </a:p>
        </p:txBody>
      </p:sp>
      <mc:AlternateContent xmlns:mc="http://schemas.openxmlformats.org/markup-compatibility/2006" xmlns:a14="http://schemas.microsoft.com/office/drawing/2010/main">
        <mc:Choice Requires="a14">
          <p:sp>
            <p:nvSpPr>
              <p:cNvPr id="3" name="矩形 2"/>
              <p:cNvSpPr/>
              <p:nvPr/>
            </p:nvSpPr>
            <p:spPr>
              <a:xfrm>
                <a:off x="4550915" y="4894888"/>
                <a:ext cx="1391086"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𝐋</m:t>
                      </m:r>
                      <m:r>
                        <a:rPr lang="en-US" sz="2400" b="1" i="1">
                          <a:latin typeface="Cambria Math" panose="02040503050406030204" pitchFamily="18" charset="0"/>
                          <a:ea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𝑹</m:t>
                          </m:r>
                        </m:e>
                        <m:sup>
                          <m:r>
                            <a:rPr lang="en-US" sz="2400" b="1" i="1">
                              <a:latin typeface="Cambria Math" panose="02040503050406030204" pitchFamily="18" charset="0"/>
                            </a:rPr>
                            <m:t>𝑫</m:t>
                          </m:r>
                          <m:r>
                            <a:rPr lang="en-US" sz="2400" b="1" i="1">
                              <a:latin typeface="Cambria Math" panose="02040503050406030204" pitchFamily="18" charset="0"/>
                            </a:rPr>
                            <m:t>∗</m:t>
                          </m:r>
                          <m:r>
                            <a:rPr lang="en-US" sz="2400" b="1" i="1" smtClean="0">
                              <a:latin typeface="Cambria Math" panose="02040503050406030204" pitchFamily="18" charset="0"/>
                            </a:rPr>
                            <m:t>𝑱</m:t>
                          </m:r>
                        </m:sup>
                      </m:sSup>
                    </m:oMath>
                  </m:oMathPara>
                </a14:m>
                <a:endParaRPr lang="en-US" sz="2400" b="1" dirty="0"/>
              </a:p>
            </p:txBody>
          </p:sp>
        </mc:Choice>
        <mc:Fallback xmlns="">
          <p:sp>
            <p:nvSpPr>
              <p:cNvPr id="3" name="矩形 2"/>
              <p:cNvSpPr>
                <a:spLocks noRot="1" noChangeAspect="1" noMove="1" noResize="1" noEditPoints="1" noAdjustHandles="1" noChangeArrowheads="1" noChangeShapeType="1" noTextEdit="1"/>
              </p:cNvSpPr>
              <p:nvPr/>
            </p:nvSpPr>
            <p:spPr>
              <a:xfrm>
                <a:off x="4550915" y="4894888"/>
                <a:ext cx="1391086" cy="46820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7544127" y="4886402"/>
                <a:ext cx="1375055"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𝐒</m:t>
                      </m:r>
                      <m:r>
                        <a:rPr lang="en-US" sz="2400" b="1" i="1">
                          <a:latin typeface="Cambria Math" panose="02040503050406030204" pitchFamily="18" charset="0"/>
                          <a:ea typeface="Cambria Math" panose="02040503050406030204" pitchFamily="18" charset="0"/>
                        </a:rPr>
                        <m:t>∈</m:t>
                      </m:r>
                      <m:sSup>
                        <m:sSupPr>
                          <m:ctrlPr>
                            <a:rPr lang="en-US" sz="2400" b="1" i="1">
                              <a:latin typeface="Cambria Math" panose="02040503050406030204" pitchFamily="18" charset="0"/>
                            </a:rPr>
                          </m:ctrlPr>
                        </m:sSupPr>
                        <m:e>
                          <m:r>
                            <a:rPr lang="en-US" sz="2400" b="1" i="1">
                              <a:latin typeface="Cambria Math" panose="02040503050406030204" pitchFamily="18" charset="0"/>
                            </a:rPr>
                            <m:t>𝑹</m:t>
                          </m:r>
                        </m:e>
                        <m:sup>
                          <m:r>
                            <a:rPr lang="en-US" sz="2400" b="1" i="1" smtClean="0">
                              <a:latin typeface="Cambria Math" panose="02040503050406030204" pitchFamily="18" charset="0"/>
                            </a:rPr>
                            <m:t>𝑱</m:t>
                          </m:r>
                          <m:r>
                            <a:rPr lang="en-US" sz="2400" b="1" i="1">
                              <a:latin typeface="Cambria Math" panose="02040503050406030204" pitchFamily="18" charset="0"/>
                            </a:rPr>
                            <m:t>∗</m:t>
                          </m:r>
                          <m:r>
                            <a:rPr lang="en-US" sz="2400" b="1" i="1">
                              <a:latin typeface="Cambria Math" panose="02040503050406030204" pitchFamily="18" charset="0"/>
                            </a:rPr>
                            <m:t>𝑸</m:t>
                          </m:r>
                        </m:sup>
                      </m:sSup>
                    </m:oMath>
                  </m:oMathPara>
                </a14:m>
                <a:endParaRPr lang="en-US" sz="2400" b="1" dirty="0"/>
              </a:p>
            </p:txBody>
          </p:sp>
        </mc:Choice>
        <mc:Fallback xmlns="">
          <p:sp>
            <p:nvSpPr>
              <p:cNvPr id="61" name="矩形 60"/>
              <p:cNvSpPr>
                <a:spLocks noRot="1" noChangeAspect="1" noMove="1" noResize="1" noEditPoints="1" noAdjustHandles="1" noChangeArrowheads="1" noChangeShapeType="1" noTextEdit="1"/>
              </p:cNvSpPr>
              <p:nvPr/>
            </p:nvSpPr>
            <p:spPr>
              <a:xfrm>
                <a:off x="7544127" y="4886402"/>
                <a:ext cx="1375055" cy="470000"/>
              </a:xfrm>
              <a:prstGeom prst="rect">
                <a:avLst/>
              </a:prstGeom>
              <a:blipFill rotWithShape="0">
                <a:blip r:embed="rId7"/>
                <a:stretch>
                  <a:fillRect/>
                </a:stretch>
              </a:blipFill>
            </p:spPr>
            <p:txBody>
              <a:bodyPr/>
              <a:lstStyle/>
              <a:p>
                <a:r>
                  <a:rPr lang="zh-CN" altLang="en-US">
                    <a:noFill/>
                  </a:rPr>
                  <a:t> </a:t>
                </a:r>
              </a:p>
            </p:txBody>
          </p:sp>
        </mc:Fallback>
      </mc:AlternateContent>
      <p:sp>
        <p:nvSpPr>
          <p:cNvPr id="58" name="右箭头 57"/>
          <p:cNvSpPr/>
          <p:nvPr/>
        </p:nvSpPr>
        <p:spPr>
          <a:xfrm>
            <a:off x="5863786" y="5995740"/>
            <a:ext cx="304586" cy="140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5" name="图片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49567" y="5674435"/>
            <a:ext cx="3729333" cy="815155"/>
          </a:xfrm>
          <a:prstGeom prst="rect">
            <a:avLst/>
          </a:prstGeom>
        </p:spPr>
      </p:pic>
      <p:pic>
        <p:nvPicPr>
          <p:cNvPr id="66" name="图片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85586" y="5699920"/>
            <a:ext cx="3333724" cy="799490"/>
          </a:xfrm>
          <a:prstGeom prst="rect">
            <a:avLst/>
          </a:prstGeom>
        </p:spPr>
      </p:pic>
      <p:sp>
        <p:nvSpPr>
          <p:cNvPr id="59" name="矩形 58"/>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Prediction</a:t>
            </a:r>
            <a:endParaRPr lang="en-US" altLang="zh-CN" sz="3600" b="1" dirty="0">
              <a:cs typeface="+mn-ea"/>
              <a:sym typeface="+mn-lt"/>
            </a:endParaRPr>
          </a:p>
        </p:txBody>
      </p:sp>
      <p:sp>
        <p:nvSpPr>
          <p:cNvPr id="67" name="文本框 66"/>
          <p:cNvSpPr txBox="1"/>
          <p:nvPr/>
        </p:nvSpPr>
        <p:spPr>
          <a:xfrm>
            <a:off x="393849" y="1345759"/>
            <a:ext cx="3653564" cy="461665"/>
          </a:xfrm>
          <a:prstGeom prst="rect">
            <a:avLst/>
          </a:prstGeom>
          <a:noFill/>
        </p:spPr>
        <p:txBody>
          <a:bodyPr wrap="none" rtlCol="0">
            <a:spAutoFit/>
          </a:bodyPr>
          <a:lstStyle/>
          <a:p>
            <a:pPr marL="214313" indent="-214313">
              <a:buFont typeface="Wingdings" panose="05000000000000000000" pitchFamily="2" charset="2"/>
              <a:buChar char="Ø"/>
            </a:pPr>
            <a:r>
              <a:rPr lang="en-US" sz="2400" b="1" dirty="0" smtClean="0"/>
              <a:t>High-level </a:t>
            </a:r>
            <a:r>
              <a:rPr lang="en-US" sz="2400" b="1" dirty="0"/>
              <a:t>latent features</a:t>
            </a:r>
          </a:p>
        </p:txBody>
      </p:sp>
      <p:sp>
        <p:nvSpPr>
          <p:cNvPr id="54" name="文本框 53"/>
          <p:cNvSpPr txBox="1"/>
          <p:nvPr/>
        </p:nvSpPr>
        <p:spPr>
          <a:xfrm>
            <a:off x="393849" y="2003167"/>
            <a:ext cx="4825167" cy="415498"/>
          </a:xfrm>
          <a:prstGeom prst="rect">
            <a:avLst/>
          </a:prstGeom>
          <a:noFill/>
        </p:spPr>
        <p:txBody>
          <a:bodyPr wrap="none" rtlCol="0">
            <a:spAutoFit/>
          </a:bodyPr>
          <a:lstStyle/>
          <a:p>
            <a:r>
              <a:rPr lang="en-US" sz="2100" dirty="0"/>
              <a:t>G groups; Q tasks; D-dimensional features.</a:t>
            </a:r>
          </a:p>
        </p:txBody>
      </p:sp>
      <p:sp>
        <p:nvSpPr>
          <p:cNvPr id="2" name="矩形 1"/>
          <p:cNvSpPr/>
          <p:nvPr/>
        </p:nvSpPr>
        <p:spPr>
          <a:xfrm>
            <a:off x="10121538" y="3426113"/>
            <a:ext cx="1724989" cy="1631216"/>
          </a:xfrm>
          <a:prstGeom prst="rect">
            <a:avLst/>
          </a:prstGeom>
        </p:spPr>
        <p:txBody>
          <a:bodyPr wrap="square">
            <a:spAutoFit/>
          </a:bodyPr>
          <a:lstStyle/>
          <a:p>
            <a:pPr algn="just"/>
            <a:r>
              <a:rPr lang="en-US" altLang="zh-CN" sz="2000" b="1" dirty="0"/>
              <a:t>J ≤ </a:t>
            </a:r>
            <a:r>
              <a:rPr lang="en-US" altLang="zh-CN" sz="2000" b="1" dirty="0" smtClean="0"/>
              <a:t>D</a:t>
            </a:r>
          </a:p>
          <a:p>
            <a:pPr algn="just"/>
            <a:r>
              <a:rPr lang="en-US" altLang="zh-CN" sz="2000" b="1" dirty="0" smtClean="0"/>
              <a:t>J </a:t>
            </a:r>
            <a:r>
              <a:rPr lang="en-US" altLang="zh-CN" sz="2000" b="1" dirty="0"/>
              <a:t>is the feature dimension of latent space.</a:t>
            </a:r>
          </a:p>
          <a:p>
            <a:pPr algn="just"/>
            <a:endParaRPr lang="zh-CN" altLang="en-US" sz="2000" b="1" dirty="0"/>
          </a:p>
        </p:txBody>
      </p:sp>
    </p:spTree>
    <p:extLst>
      <p:ext uri="{BB962C8B-B14F-4D97-AF65-F5344CB8AC3E}">
        <p14:creationId xmlns:p14="http://schemas.microsoft.com/office/powerpoint/2010/main" val="32112294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2101139" y="5007037"/>
            <a:ext cx="1606483" cy="39241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文本框 49"/>
          <p:cNvSpPr txBox="1"/>
          <p:nvPr/>
        </p:nvSpPr>
        <p:spPr>
          <a:xfrm>
            <a:off x="2126420" y="5007036"/>
            <a:ext cx="1627369" cy="415498"/>
          </a:xfrm>
          <a:prstGeom prst="rect">
            <a:avLst/>
          </a:prstGeom>
          <a:noFill/>
        </p:spPr>
        <p:txBody>
          <a:bodyPr wrap="none" rtlCol="0">
            <a:spAutoFit/>
          </a:bodyPr>
          <a:lstStyle/>
          <a:p>
            <a:r>
              <a:rPr lang="en-US" sz="2100" dirty="0"/>
              <a:t>Loss function</a:t>
            </a:r>
          </a:p>
        </p:txBody>
      </p:sp>
      <p:sp>
        <p:nvSpPr>
          <p:cNvPr id="61" name="圆角矩形 60"/>
          <p:cNvSpPr/>
          <p:nvPr/>
        </p:nvSpPr>
        <p:spPr>
          <a:xfrm>
            <a:off x="3871182" y="5007037"/>
            <a:ext cx="1999982" cy="71558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文本框 61"/>
          <p:cNvSpPr txBox="1"/>
          <p:nvPr/>
        </p:nvSpPr>
        <p:spPr>
          <a:xfrm>
            <a:off x="3896464" y="5007036"/>
            <a:ext cx="1974701" cy="738664"/>
          </a:xfrm>
          <a:prstGeom prst="rect">
            <a:avLst/>
          </a:prstGeom>
          <a:noFill/>
        </p:spPr>
        <p:txBody>
          <a:bodyPr wrap="square" rtlCol="0">
            <a:spAutoFit/>
          </a:bodyPr>
          <a:lstStyle/>
          <a:p>
            <a:pPr algn="ctr"/>
            <a:r>
              <a:rPr lang="en-US" sz="2100" dirty="0"/>
              <a:t>group-sharing feature learning</a:t>
            </a:r>
          </a:p>
        </p:txBody>
      </p:sp>
      <p:sp>
        <p:nvSpPr>
          <p:cNvPr id="65" name="圆角矩形 64"/>
          <p:cNvSpPr/>
          <p:nvPr/>
        </p:nvSpPr>
        <p:spPr>
          <a:xfrm>
            <a:off x="5877178" y="2719513"/>
            <a:ext cx="2259596" cy="71558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文本框 65"/>
          <p:cNvSpPr txBox="1"/>
          <p:nvPr/>
        </p:nvSpPr>
        <p:spPr>
          <a:xfrm>
            <a:off x="5593703" y="2707971"/>
            <a:ext cx="2839377" cy="738664"/>
          </a:xfrm>
          <a:prstGeom prst="rect">
            <a:avLst/>
          </a:prstGeom>
          <a:noFill/>
        </p:spPr>
        <p:txBody>
          <a:bodyPr wrap="square" rtlCol="0">
            <a:spAutoFit/>
          </a:bodyPr>
          <a:lstStyle/>
          <a:p>
            <a:pPr algn="ctr"/>
            <a:r>
              <a:rPr lang="en-US" sz="2100" dirty="0"/>
              <a:t>Individual-specific feature learning</a:t>
            </a:r>
          </a:p>
        </p:txBody>
      </p:sp>
      <p:sp>
        <p:nvSpPr>
          <p:cNvPr id="67" name="圆角矩形 66"/>
          <p:cNvSpPr/>
          <p:nvPr/>
        </p:nvSpPr>
        <p:spPr>
          <a:xfrm>
            <a:off x="8420249" y="2719514"/>
            <a:ext cx="1402938" cy="71558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文本框 67"/>
          <p:cNvSpPr txBox="1"/>
          <p:nvPr/>
        </p:nvSpPr>
        <p:spPr>
          <a:xfrm>
            <a:off x="8420249" y="2719513"/>
            <a:ext cx="1402938" cy="738664"/>
          </a:xfrm>
          <a:prstGeom prst="rect">
            <a:avLst/>
          </a:prstGeom>
          <a:noFill/>
        </p:spPr>
        <p:txBody>
          <a:bodyPr wrap="square" rtlCol="0">
            <a:spAutoFit/>
          </a:bodyPr>
          <a:lstStyle/>
          <a:p>
            <a:pPr algn="ctr"/>
            <a:r>
              <a:rPr lang="en-US" sz="2100" dirty="0"/>
              <a:t>Avoid </a:t>
            </a:r>
          </a:p>
          <a:p>
            <a:pPr algn="ctr"/>
            <a:r>
              <a:rPr lang="en-US" sz="2100" dirty="0" err="1"/>
              <a:t>overfitting</a:t>
            </a:r>
            <a:endParaRPr lang="en-US" sz="2100"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709" y="3606310"/>
            <a:ext cx="7474293" cy="1125391"/>
          </a:xfrm>
          <a:prstGeom prst="rect">
            <a:avLst/>
          </a:prstGeom>
        </p:spPr>
      </p:pic>
      <p:sp>
        <p:nvSpPr>
          <p:cNvPr id="19" name="矩形 18"/>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Prediction</a:t>
            </a:r>
            <a:endParaRPr lang="en-US" altLang="zh-CN" sz="3600" b="1" dirty="0">
              <a:cs typeface="+mn-ea"/>
              <a:sym typeface="+mn-lt"/>
            </a:endParaRPr>
          </a:p>
        </p:txBody>
      </p:sp>
      <p:sp>
        <p:nvSpPr>
          <p:cNvPr id="20" name="文本框 19"/>
          <p:cNvSpPr txBox="1"/>
          <p:nvPr/>
        </p:nvSpPr>
        <p:spPr>
          <a:xfrm>
            <a:off x="393849" y="1345759"/>
            <a:ext cx="6380577" cy="461665"/>
          </a:xfrm>
          <a:prstGeom prst="rect">
            <a:avLst/>
          </a:prstGeom>
          <a:noFill/>
        </p:spPr>
        <p:txBody>
          <a:bodyPr wrap="square" rtlCol="0">
            <a:spAutoFit/>
          </a:bodyPr>
          <a:lstStyle/>
          <a:p>
            <a:pPr marL="214313" indent="-214313">
              <a:buFont typeface="Wingdings" panose="05000000000000000000" pitchFamily="2" charset="2"/>
              <a:buChar char="Ø"/>
            </a:pPr>
            <a:r>
              <a:rPr lang="en-US" altLang="zh-CN" sz="2400" b="1" dirty="0" err="1"/>
              <a:t>laTent</a:t>
            </a:r>
            <a:r>
              <a:rPr lang="en-US" altLang="zh-CN" sz="2400" b="1" dirty="0"/>
              <a:t> </a:t>
            </a:r>
            <a:r>
              <a:rPr lang="en-US" altLang="zh-CN" sz="2400" b="1" dirty="0" err="1"/>
              <a:t>grOup</a:t>
            </a:r>
            <a:r>
              <a:rPr lang="en-US" altLang="zh-CN" sz="2400" b="1" dirty="0"/>
              <a:t> </a:t>
            </a:r>
            <a:r>
              <a:rPr lang="en-US" altLang="zh-CN" sz="2400" b="1" dirty="0" smtClean="0"/>
              <a:t>multi-task </a:t>
            </a:r>
            <a:r>
              <a:rPr lang="en-US" altLang="zh-CN" sz="2400" b="1" dirty="0" err="1" smtClean="0"/>
              <a:t>lEarniNg</a:t>
            </a:r>
            <a:r>
              <a:rPr lang="en-US" altLang="zh-CN" sz="2400" b="1" dirty="0" smtClean="0"/>
              <a:t> </a:t>
            </a:r>
            <a:r>
              <a:rPr lang="en-US" altLang="zh-CN" sz="2400" b="1" dirty="0"/>
              <a:t>(TOKEN</a:t>
            </a:r>
            <a:r>
              <a:rPr lang="en-US" altLang="zh-CN" sz="2400" b="1" dirty="0" smtClean="0"/>
              <a:t>)</a:t>
            </a:r>
            <a:endParaRPr lang="en-US" altLang="zh-CN" sz="2400" b="1" dirty="0"/>
          </a:p>
        </p:txBody>
      </p:sp>
      <p:cxnSp>
        <p:nvCxnSpPr>
          <p:cNvPr id="5" name="直接连接符 4"/>
          <p:cNvCxnSpPr>
            <a:stCxn id="48" idx="0"/>
          </p:cNvCxnSpPr>
          <p:nvPr/>
        </p:nvCxnSpPr>
        <p:spPr>
          <a:xfrm flipV="1">
            <a:off x="2904381" y="4668621"/>
            <a:ext cx="264055" cy="338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1" idx="0"/>
          </p:cNvCxnSpPr>
          <p:nvPr/>
        </p:nvCxnSpPr>
        <p:spPr>
          <a:xfrm flipV="1">
            <a:off x="4871173" y="4655319"/>
            <a:ext cx="358737" cy="3517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68" idx="2"/>
          </p:cNvCxnSpPr>
          <p:nvPr/>
        </p:nvCxnSpPr>
        <p:spPr>
          <a:xfrm flipV="1">
            <a:off x="8898194" y="3458177"/>
            <a:ext cx="223524" cy="2485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66" idx="2"/>
          </p:cNvCxnSpPr>
          <p:nvPr/>
        </p:nvCxnSpPr>
        <p:spPr>
          <a:xfrm flipH="1" flipV="1">
            <a:off x="7013392" y="3446635"/>
            <a:ext cx="478789" cy="2601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93849" y="2003167"/>
            <a:ext cx="4825167" cy="415498"/>
          </a:xfrm>
          <a:prstGeom prst="rect">
            <a:avLst/>
          </a:prstGeom>
          <a:noFill/>
        </p:spPr>
        <p:txBody>
          <a:bodyPr wrap="none" rtlCol="0">
            <a:spAutoFit/>
          </a:bodyPr>
          <a:lstStyle/>
          <a:p>
            <a:r>
              <a:rPr lang="en-US" sz="2100" dirty="0"/>
              <a:t>G groups; Q tasks; D-dimensional features.</a:t>
            </a:r>
          </a:p>
        </p:txBody>
      </p:sp>
    </p:spTree>
    <p:extLst>
      <p:ext uri="{BB962C8B-B14F-4D97-AF65-F5344CB8AC3E}">
        <p14:creationId xmlns:p14="http://schemas.microsoft.com/office/powerpoint/2010/main" val="170392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500" fill="hold"/>
                                        <p:tgtEl>
                                          <p:spTgt spid="61"/>
                                        </p:tgtEl>
                                        <p:attrNameLst>
                                          <p:attrName>ppt_x</p:attrName>
                                        </p:attrNameLst>
                                      </p:cBhvr>
                                      <p:tavLst>
                                        <p:tav tm="0">
                                          <p:val>
                                            <p:strVal val="#ppt_x"/>
                                          </p:val>
                                        </p:tav>
                                        <p:tav tm="100000">
                                          <p:val>
                                            <p:strVal val="#ppt_x"/>
                                          </p:val>
                                        </p:tav>
                                      </p:tavLst>
                                    </p:anim>
                                    <p:anim calcmode="lin" valueType="num">
                                      <p:cBhvr additive="base">
                                        <p:cTn id="22" dur="500" fill="hold"/>
                                        <p:tgtEl>
                                          <p:spTgt spid="6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500" fill="hold"/>
                                        <p:tgtEl>
                                          <p:spTgt spid="62"/>
                                        </p:tgtEl>
                                        <p:attrNameLst>
                                          <p:attrName>ppt_x</p:attrName>
                                        </p:attrNameLst>
                                      </p:cBhvr>
                                      <p:tavLst>
                                        <p:tav tm="0">
                                          <p:val>
                                            <p:strVal val="#ppt_x"/>
                                          </p:val>
                                        </p:tav>
                                        <p:tav tm="100000">
                                          <p:val>
                                            <p:strVal val="#ppt_x"/>
                                          </p:val>
                                        </p:tav>
                                      </p:tavLst>
                                    </p:anim>
                                    <p:anim calcmode="lin" valueType="num">
                                      <p:cBhvr additive="base">
                                        <p:cTn id="26" dur="500" fill="hold"/>
                                        <p:tgtEl>
                                          <p:spTgt spid="6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500" fill="hold"/>
                                        <p:tgtEl>
                                          <p:spTgt spid="65"/>
                                        </p:tgtEl>
                                        <p:attrNameLst>
                                          <p:attrName>ppt_x</p:attrName>
                                        </p:attrNameLst>
                                      </p:cBhvr>
                                      <p:tavLst>
                                        <p:tav tm="0">
                                          <p:val>
                                            <p:strVal val="#ppt_x"/>
                                          </p:val>
                                        </p:tav>
                                        <p:tav tm="100000">
                                          <p:val>
                                            <p:strVal val="#ppt_x"/>
                                          </p:val>
                                        </p:tav>
                                      </p:tavLst>
                                    </p:anim>
                                    <p:anim calcmode="lin" valueType="num">
                                      <p:cBhvr additive="base">
                                        <p:cTn id="36" dur="500" fill="hold"/>
                                        <p:tgtEl>
                                          <p:spTgt spid="6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500" fill="hold"/>
                                        <p:tgtEl>
                                          <p:spTgt spid="66"/>
                                        </p:tgtEl>
                                        <p:attrNameLst>
                                          <p:attrName>ppt_x</p:attrName>
                                        </p:attrNameLst>
                                      </p:cBhvr>
                                      <p:tavLst>
                                        <p:tav tm="0">
                                          <p:val>
                                            <p:strVal val="#ppt_x"/>
                                          </p:val>
                                        </p:tav>
                                        <p:tav tm="100000">
                                          <p:val>
                                            <p:strVal val="#ppt_x"/>
                                          </p:val>
                                        </p:tav>
                                      </p:tavLst>
                                    </p:anim>
                                    <p:anim calcmode="lin" valueType="num">
                                      <p:cBhvr additive="base">
                                        <p:cTn id="40" dur="500" fill="hold"/>
                                        <p:tgtEl>
                                          <p:spTgt spid="6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additive="base">
                                        <p:cTn id="49" dur="500" fill="hold"/>
                                        <p:tgtEl>
                                          <p:spTgt spid="67"/>
                                        </p:tgtEl>
                                        <p:attrNameLst>
                                          <p:attrName>ppt_x</p:attrName>
                                        </p:attrNameLst>
                                      </p:cBhvr>
                                      <p:tavLst>
                                        <p:tav tm="0">
                                          <p:val>
                                            <p:strVal val="#ppt_x"/>
                                          </p:val>
                                        </p:tav>
                                        <p:tav tm="100000">
                                          <p:val>
                                            <p:strVal val="#ppt_x"/>
                                          </p:val>
                                        </p:tav>
                                      </p:tavLst>
                                    </p:anim>
                                    <p:anim calcmode="lin" valueType="num">
                                      <p:cBhvr additive="base">
                                        <p:cTn id="50" dur="500" fill="hold"/>
                                        <p:tgtEl>
                                          <p:spTgt spid="6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additive="base">
                                        <p:cTn id="53" dur="500" fill="hold"/>
                                        <p:tgtEl>
                                          <p:spTgt spid="68"/>
                                        </p:tgtEl>
                                        <p:attrNameLst>
                                          <p:attrName>ppt_x</p:attrName>
                                        </p:attrNameLst>
                                      </p:cBhvr>
                                      <p:tavLst>
                                        <p:tav tm="0">
                                          <p:val>
                                            <p:strVal val="#ppt_x"/>
                                          </p:val>
                                        </p:tav>
                                        <p:tav tm="100000">
                                          <p:val>
                                            <p:strVal val="#ppt_x"/>
                                          </p:val>
                                        </p:tav>
                                      </p:tavLst>
                                    </p:anim>
                                    <p:anim calcmode="lin" valueType="num">
                                      <p:cBhvr additive="base">
                                        <p:cTn id="54" dur="500" fill="hold"/>
                                        <p:tgtEl>
                                          <p:spTgt spid="6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ppt_x"/>
                                          </p:val>
                                        </p:tav>
                                        <p:tav tm="100000">
                                          <p:val>
                                            <p:strVal val="#ppt_x"/>
                                          </p:val>
                                        </p:tav>
                                      </p:tavLst>
                                    </p:anim>
                                    <p:anim calcmode="lin" valueType="num">
                                      <p:cBhvr additive="base">
                                        <p:cTn id="5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p:bldP spid="61" grpId="0" animBg="1"/>
      <p:bldP spid="62" grpId="0"/>
      <p:bldP spid="65" grpId="0" animBg="1"/>
      <p:bldP spid="66" grpId="0"/>
      <p:bldP spid="67" grpId="0" animBg="1"/>
      <p:bldP spid="6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Prescription</a:t>
            </a:r>
            <a:endParaRPr lang="en-US" altLang="zh-CN" sz="3600" b="1" dirty="0">
              <a:cs typeface="+mn-ea"/>
              <a:sym typeface="+mn-lt"/>
            </a:endParaRPr>
          </a:p>
        </p:txBody>
      </p:sp>
      <p:sp>
        <p:nvSpPr>
          <p:cNvPr id="20" name="文本框 19"/>
          <p:cNvSpPr txBox="1"/>
          <p:nvPr/>
        </p:nvSpPr>
        <p:spPr>
          <a:xfrm>
            <a:off x="393849" y="1345759"/>
            <a:ext cx="3363165" cy="461665"/>
          </a:xfrm>
          <a:prstGeom prst="rect">
            <a:avLst/>
          </a:prstGeom>
          <a:noFill/>
        </p:spPr>
        <p:txBody>
          <a:bodyPr wrap="none" rtlCol="0">
            <a:spAutoFit/>
          </a:bodyPr>
          <a:lstStyle/>
          <a:p>
            <a:pPr marL="214313" indent="-214313">
              <a:buFont typeface="Wingdings" panose="05000000000000000000" pitchFamily="2" charset="2"/>
              <a:buChar char="Ø"/>
            </a:pPr>
            <a:r>
              <a:rPr lang="en-US" altLang="zh-CN" sz="2400" b="1" dirty="0" smtClean="0"/>
              <a:t>Guideline Construction</a:t>
            </a:r>
            <a:endParaRPr lang="en-US" altLang="zh-CN" sz="2400" b="1" dirty="0"/>
          </a:p>
        </p:txBody>
      </p:sp>
      <p:sp>
        <p:nvSpPr>
          <p:cNvPr id="2" name="矩形 1"/>
          <p:cNvSpPr/>
          <p:nvPr/>
        </p:nvSpPr>
        <p:spPr>
          <a:xfrm>
            <a:off x="599768" y="2141337"/>
            <a:ext cx="6096000" cy="707886"/>
          </a:xfrm>
          <a:prstGeom prst="rect">
            <a:avLst/>
          </a:prstGeom>
        </p:spPr>
        <p:txBody>
          <a:bodyPr>
            <a:spAutoFit/>
          </a:bodyPr>
          <a:lstStyle/>
          <a:p>
            <a:r>
              <a:rPr lang="en-US" altLang="zh-CN" sz="2000" b="1" dirty="0"/>
              <a:t/>
            </a:r>
            <a:br>
              <a:rPr lang="en-US" altLang="zh-CN" sz="2000" b="1" dirty="0"/>
            </a:br>
            <a:endParaRPr lang="zh-CN" altLang="en-US" sz="2000" b="1" dirty="0"/>
          </a:p>
        </p:txBody>
      </p:sp>
      <p:sp>
        <p:nvSpPr>
          <p:cNvPr id="4" name="矩形 3"/>
          <p:cNvSpPr/>
          <p:nvPr/>
        </p:nvSpPr>
        <p:spPr>
          <a:xfrm>
            <a:off x="599768" y="1952917"/>
            <a:ext cx="11041626" cy="2246769"/>
          </a:xfrm>
          <a:prstGeom prst="rect">
            <a:avLst/>
          </a:prstGeom>
        </p:spPr>
        <p:txBody>
          <a:bodyPr wrap="square">
            <a:spAutoFit/>
          </a:bodyPr>
          <a:lstStyle/>
          <a:p>
            <a:pPr marL="342900" indent="-342900" algn="just">
              <a:buFont typeface="Arial" panose="020B0604020202020204" pitchFamily="34" charset="0"/>
              <a:buChar char="•"/>
            </a:pPr>
            <a:r>
              <a:rPr lang="en-US" altLang="zh-CN" sz="2000" dirty="0" smtClean="0">
                <a:solidFill>
                  <a:srgbClr val="000000"/>
                </a:solidFill>
              </a:rPr>
              <a:t>Conduct </a:t>
            </a:r>
            <a:r>
              <a:rPr lang="en-US" altLang="zh-CN" sz="2000" dirty="0">
                <a:solidFill>
                  <a:srgbClr val="000000"/>
                </a:solidFill>
              </a:rPr>
              <a:t>a </a:t>
            </a:r>
            <a:r>
              <a:rPr lang="en-US" altLang="zh-CN" sz="2000" b="1" dirty="0" smtClean="0">
                <a:solidFill>
                  <a:srgbClr val="FF0000"/>
                </a:solidFill>
              </a:rPr>
              <a:t>user study </a:t>
            </a:r>
            <a:r>
              <a:rPr lang="en-US" altLang="zh-CN" sz="2000" dirty="0">
                <a:solidFill>
                  <a:srgbClr val="000000"/>
                </a:solidFill>
              </a:rPr>
              <a:t>via AMT to build guidelines regrading disclosure norms </a:t>
            </a:r>
            <a:r>
              <a:rPr lang="en-US" altLang="zh-CN" sz="2000" dirty="0" smtClean="0">
                <a:solidFill>
                  <a:srgbClr val="000000"/>
                </a:solidFill>
              </a:rPr>
              <a:t>in </a:t>
            </a:r>
            <a:r>
              <a:rPr lang="en-US" altLang="zh-CN" sz="2000" dirty="0">
                <a:solidFill>
                  <a:srgbClr val="000000"/>
                </a:solidFill>
              </a:rPr>
              <a:t>diﬀerent </a:t>
            </a:r>
            <a:r>
              <a:rPr lang="en-US" altLang="zh-CN" sz="2000" dirty="0" smtClean="0">
                <a:solidFill>
                  <a:srgbClr val="000000"/>
                </a:solidFill>
              </a:rPr>
              <a:t>circles.</a:t>
            </a:r>
          </a:p>
          <a:p>
            <a:pPr marL="342900" indent="-342900" algn="just">
              <a:buFont typeface="Arial" panose="020B0604020202020204" pitchFamily="34" charset="0"/>
              <a:buChar char="•"/>
            </a:pPr>
            <a:r>
              <a:rPr lang="en-US" altLang="zh-CN" sz="2000" dirty="0" smtClean="0">
                <a:solidFill>
                  <a:srgbClr val="000000"/>
                </a:solidFill>
              </a:rPr>
              <a:t>Launch </a:t>
            </a:r>
            <a:r>
              <a:rPr lang="en-US" altLang="zh-CN" sz="2000" dirty="0">
                <a:solidFill>
                  <a:srgbClr val="000000"/>
                </a:solidFill>
              </a:rPr>
              <a:t>a cross-cultural study within two distinct areas: </a:t>
            </a:r>
            <a:r>
              <a:rPr lang="en-US" altLang="zh-CN" sz="2000" dirty="0" smtClean="0">
                <a:solidFill>
                  <a:srgbClr val="000000"/>
                </a:solidFill>
              </a:rPr>
              <a:t>the U.S</a:t>
            </a:r>
            <a:r>
              <a:rPr lang="en-US" altLang="zh-CN" sz="2000" dirty="0">
                <a:solidFill>
                  <a:srgbClr val="000000"/>
                </a:solidFill>
              </a:rPr>
              <a:t>. and Asia12, where for each area, we hired 200 subjects.</a:t>
            </a:r>
            <a:endParaRPr lang="en-US" altLang="zh-CN" sz="2000" dirty="0" smtClean="0">
              <a:solidFill>
                <a:srgbClr val="000000"/>
              </a:solidFill>
            </a:endParaRPr>
          </a:p>
          <a:p>
            <a:pPr marL="342900" indent="-342900" algn="just">
              <a:buFont typeface="Arial" panose="020B0604020202020204" pitchFamily="34" charset="0"/>
              <a:buChar char="•"/>
            </a:pPr>
            <a:r>
              <a:rPr lang="en-US" altLang="zh-CN" sz="2000" b="1" dirty="0" smtClean="0">
                <a:solidFill>
                  <a:srgbClr val="FF0000"/>
                </a:solidFill>
              </a:rPr>
              <a:t>Questionnaire</a:t>
            </a:r>
            <a:r>
              <a:rPr lang="en-US" altLang="zh-CN" sz="2000" dirty="0" smtClean="0">
                <a:solidFill>
                  <a:srgbClr val="000000"/>
                </a:solidFill>
              </a:rPr>
              <a:t>: </a:t>
            </a:r>
            <a:r>
              <a:rPr lang="en-US" altLang="zh-CN" sz="2000" dirty="0" smtClean="0"/>
              <a:t>a series </a:t>
            </a:r>
            <a:r>
              <a:rPr lang="en-US" altLang="zh-CN" sz="2000" dirty="0"/>
              <a:t>of questions of whether he/she feels comfortable to share </a:t>
            </a:r>
            <a:r>
              <a:rPr lang="en-US" altLang="zh-CN" sz="2000" dirty="0" smtClean="0"/>
              <a:t>the given </a:t>
            </a:r>
            <a:r>
              <a:rPr lang="en-US" altLang="zh-CN" sz="2000" dirty="0"/>
              <a:t>personal aspect to four social circles: </a:t>
            </a:r>
            <a:r>
              <a:rPr lang="en-US" altLang="zh-CN" sz="2000" b="1" i="1" dirty="0">
                <a:solidFill>
                  <a:srgbClr val="FF0000"/>
                </a:solidFill>
              </a:rPr>
              <a:t>Family members</a:t>
            </a:r>
            <a:r>
              <a:rPr lang="en-US" altLang="zh-CN" sz="2000" b="1" dirty="0">
                <a:solidFill>
                  <a:srgbClr val="FF0000"/>
                </a:solidFill>
              </a:rPr>
              <a:t>, </a:t>
            </a:r>
            <a:r>
              <a:rPr lang="en-US" altLang="zh-CN" sz="2000" b="1" i="1" dirty="0" smtClean="0">
                <a:solidFill>
                  <a:srgbClr val="FF0000"/>
                </a:solidFill>
              </a:rPr>
              <a:t>Close Friends</a:t>
            </a:r>
            <a:r>
              <a:rPr lang="en-US" altLang="zh-CN" sz="2000" b="1" dirty="0">
                <a:solidFill>
                  <a:srgbClr val="FF0000"/>
                </a:solidFill>
              </a:rPr>
              <a:t>, </a:t>
            </a:r>
            <a:r>
              <a:rPr lang="en-US" altLang="zh-CN" sz="2000" b="1" i="1" dirty="0">
                <a:solidFill>
                  <a:srgbClr val="FF0000"/>
                </a:solidFill>
              </a:rPr>
              <a:t>Casual Friends </a:t>
            </a:r>
            <a:r>
              <a:rPr lang="en-US" altLang="zh-CN" sz="2000" dirty="0"/>
              <a:t>and</a:t>
            </a:r>
            <a:r>
              <a:rPr lang="en-US" altLang="zh-CN" sz="2000" dirty="0">
                <a:solidFill>
                  <a:srgbClr val="FF0000"/>
                </a:solidFill>
              </a:rPr>
              <a:t> </a:t>
            </a:r>
            <a:r>
              <a:rPr lang="en-US" altLang="zh-CN" sz="2000" b="1" i="1" dirty="0">
                <a:solidFill>
                  <a:srgbClr val="FF0000"/>
                </a:solidFill>
              </a:rPr>
              <a:t>Outsider Audience</a:t>
            </a:r>
            <a:r>
              <a:rPr lang="en-US" altLang="zh-CN" sz="2000" dirty="0"/>
              <a:t>. </a:t>
            </a:r>
            <a:endParaRPr lang="en-US" altLang="zh-CN" sz="2000" dirty="0" smtClean="0"/>
          </a:p>
          <a:p>
            <a:pPr marL="342900" indent="-342900" algn="just">
              <a:buFont typeface="Arial" panose="020B0604020202020204" pitchFamily="34" charset="0"/>
              <a:buChar char="•"/>
            </a:pPr>
            <a:r>
              <a:rPr lang="en-US" altLang="zh-CN" sz="2000" dirty="0" smtClean="0"/>
              <a:t>Get </a:t>
            </a:r>
            <a:r>
              <a:rPr lang="en-US" altLang="zh-CN" sz="2000" b="1" dirty="0" smtClean="0">
                <a:solidFill>
                  <a:srgbClr val="FF0000"/>
                </a:solidFill>
              </a:rPr>
              <a:t>two </a:t>
            </a:r>
            <a:r>
              <a:rPr lang="en-US" altLang="zh-CN" sz="2000" b="1" dirty="0">
                <a:solidFill>
                  <a:srgbClr val="FF0000"/>
                </a:solidFill>
              </a:rPr>
              <a:t>tables of guidelines</a:t>
            </a:r>
            <a:r>
              <a:rPr lang="en-US" altLang="zh-CN" sz="2000" dirty="0" smtClean="0"/>
              <a:t>, showing the </a:t>
            </a:r>
            <a:r>
              <a:rPr lang="en-US" altLang="zh-CN" sz="2000" dirty="0"/>
              <a:t>privacy perception of </a:t>
            </a:r>
            <a:r>
              <a:rPr lang="en-US" altLang="zh-CN" sz="2000" dirty="0" smtClean="0"/>
              <a:t>users from </a:t>
            </a:r>
            <a:r>
              <a:rPr lang="en-US" altLang="zh-CN" sz="2000" dirty="0"/>
              <a:t>the U.S. and </a:t>
            </a:r>
            <a:r>
              <a:rPr lang="en-US" altLang="zh-CN" sz="2000" dirty="0" smtClean="0"/>
              <a:t>Asia, respectively.</a:t>
            </a:r>
          </a:p>
        </p:txBody>
      </p:sp>
      <p:pic>
        <p:nvPicPr>
          <p:cNvPr id="7" name="图片 6"/>
          <p:cNvPicPr>
            <a:picLocks noChangeAspect="1"/>
          </p:cNvPicPr>
          <p:nvPr/>
        </p:nvPicPr>
        <p:blipFill>
          <a:blip r:embed="rId3"/>
          <a:stretch>
            <a:fillRect/>
          </a:stretch>
        </p:blipFill>
        <p:spPr>
          <a:xfrm>
            <a:off x="4330347" y="4248866"/>
            <a:ext cx="5045904" cy="1811479"/>
          </a:xfrm>
          <a:prstGeom prst="rect">
            <a:avLst/>
          </a:prstGeom>
        </p:spPr>
      </p:pic>
      <p:pic>
        <p:nvPicPr>
          <p:cNvPr id="2050" name="Picture 2" descr="“questionnaire”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6859" y="4398597"/>
            <a:ext cx="1512018" cy="1512018"/>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887" y="4353587"/>
            <a:ext cx="2749127" cy="1557028"/>
          </a:xfrm>
          <a:prstGeom prst="rect">
            <a:avLst/>
          </a:prstGeom>
          <a:ln w="28575">
            <a:solidFill>
              <a:srgbClr val="C00000"/>
            </a:solidFill>
          </a:ln>
        </p:spPr>
      </p:pic>
      <p:sp>
        <p:nvSpPr>
          <p:cNvPr id="27" name="矩形 26"/>
          <p:cNvSpPr/>
          <p:nvPr/>
        </p:nvSpPr>
        <p:spPr>
          <a:xfrm>
            <a:off x="2033406" y="6002546"/>
            <a:ext cx="698090" cy="400110"/>
          </a:xfrm>
          <a:prstGeom prst="rect">
            <a:avLst/>
          </a:prstGeom>
        </p:spPr>
        <p:txBody>
          <a:bodyPr wrap="square">
            <a:spAutoFit/>
          </a:bodyPr>
          <a:lstStyle/>
          <a:p>
            <a:r>
              <a:rPr lang="en-US" altLang="zh-CN" sz="2000" b="1" dirty="0" smtClean="0">
                <a:solidFill>
                  <a:srgbClr val="000000"/>
                </a:solidFill>
              </a:rPr>
              <a:t>AMT</a:t>
            </a:r>
            <a:endParaRPr lang="zh-CN" altLang="en-US" sz="2000" b="1" dirty="0"/>
          </a:p>
        </p:txBody>
      </p:sp>
      <p:sp>
        <p:nvSpPr>
          <p:cNvPr id="28" name="矩形 27"/>
          <p:cNvSpPr/>
          <p:nvPr/>
        </p:nvSpPr>
        <p:spPr>
          <a:xfrm>
            <a:off x="10113221" y="5956342"/>
            <a:ext cx="1860352" cy="400110"/>
          </a:xfrm>
          <a:prstGeom prst="rect">
            <a:avLst/>
          </a:prstGeom>
        </p:spPr>
        <p:txBody>
          <a:bodyPr wrap="square">
            <a:spAutoFit/>
          </a:bodyPr>
          <a:lstStyle/>
          <a:p>
            <a:r>
              <a:rPr lang="en-US" altLang="zh-CN" sz="2000" b="1" dirty="0" smtClean="0">
                <a:solidFill>
                  <a:srgbClr val="000000"/>
                </a:solidFill>
              </a:rPr>
              <a:t>Questionnaire </a:t>
            </a:r>
            <a:endParaRPr lang="zh-CN" altLang="en-US" sz="2000" b="1" dirty="0"/>
          </a:p>
        </p:txBody>
      </p:sp>
    </p:spTree>
    <p:extLst>
      <p:ext uri="{BB962C8B-B14F-4D97-AF65-F5344CB8AC3E}">
        <p14:creationId xmlns:p14="http://schemas.microsoft.com/office/powerpoint/2010/main" val="220495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left)">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wipe(left)">
                                      <p:cBhvr>
                                        <p:cTn id="33" dur="500"/>
                                        <p:tgtEl>
                                          <p:spTgt spid="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ppt_x"/>
                                          </p:val>
                                        </p:tav>
                                        <p:tav tm="100000">
                                          <p:val>
                                            <p:strVal val="#ppt_x"/>
                                          </p:val>
                                        </p:tav>
                                      </p:tavLst>
                                    </p:anim>
                                    <p:anim calcmode="lin" valueType="num">
                                      <p:cBhvr additive="base">
                                        <p:cTn id="39" dur="500" fill="hold"/>
                                        <p:tgtEl>
                                          <p:spTgt spid="28"/>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050"/>
                                        </p:tgtEl>
                                        <p:attrNameLst>
                                          <p:attrName>style.visibility</p:attrName>
                                        </p:attrNameLst>
                                      </p:cBhvr>
                                      <p:to>
                                        <p:strVal val="visible"/>
                                      </p:to>
                                    </p:set>
                                    <p:anim calcmode="lin" valueType="num">
                                      <p:cBhvr additive="base">
                                        <p:cTn id="42" dur="500" fill="hold"/>
                                        <p:tgtEl>
                                          <p:spTgt spid="2050"/>
                                        </p:tgtEl>
                                        <p:attrNameLst>
                                          <p:attrName>ppt_x</p:attrName>
                                        </p:attrNameLst>
                                      </p:cBhvr>
                                      <p:tavLst>
                                        <p:tav tm="0">
                                          <p:val>
                                            <p:strVal val="#ppt_x"/>
                                          </p:val>
                                        </p:tav>
                                        <p:tav tm="100000">
                                          <p:val>
                                            <p:strVal val="#ppt_x"/>
                                          </p:val>
                                        </p:tav>
                                      </p:tavLst>
                                    </p:anim>
                                    <p:anim calcmode="lin" valueType="num">
                                      <p:cBhvr additive="base">
                                        <p:cTn id="43"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wipe(left)">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Prescription</a:t>
            </a:r>
            <a:endParaRPr lang="en-US" altLang="zh-CN" sz="3600" b="1" dirty="0">
              <a:cs typeface="+mn-ea"/>
              <a:sym typeface="+mn-lt"/>
            </a:endParaRPr>
          </a:p>
        </p:txBody>
      </p:sp>
      <p:sp>
        <p:nvSpPr>
          <p:cNvPr id="20" name="文本框 19"/>
          <p:cNvSpPr txBox="1"/>
          <p:nvPr/>
        </p:nvSpPr>
        <p:spPr>
          <a:xfrm>
            <a:off x="393849" y="1345759"/>
            <a:ext cx="2716385" cy="461665"/>
          </a:xfrm>
          <a:prstGeom prst="rect">
            <a:avLst/>
          </a:prstGeom>
          <a:noFill/>
        </p:spPr>
        <p:txBody>
          <a:bodyPr wrap="none" rtlCol="0">
            <a:spAutoFit/>
          </a:bodyPr>
          <a:lstStyle/>
          <a:p>
            <a:pPr marL="214313" indent="-214313">
              <a:buFont typeface="Wingdings" panose="05000000000000000000" pitchFamily="2" charset="2"/>
              <a:buChar char="Ø"/>
            </a:pPr>
            <a:r>
              <a:rPr lang="en-US" altLang="zh-CN" sz="2400" b="1" dirty="0" smtClean="0"/>
              <a:t>Action Suggestion</a:t>
            </a:r>
            <a:endParaRPr lang="en-US" altLang="zh-CN" sz="2400" b="1" dirty="0"/>
          </a:p>
        </p:txBody>
      </p:sp>
      <p:sp>
        <p:nvSpPr>
          <p:cNvPr id="2" name="矩形 1"/>
          <p:cNvSpPr/>
          <p:nvPr/>
        </p:nvSpPr>
        <p:spPr>
          <a:xfrm>
            <a:off x="599768" y="2141337"/>
            <a:ext cx="6096000" cy="707886"/>
          </a:xfrm>
          <a:prstGeom prst="rect">
            <a:avLst/>
          </a:prstGeom>
        </p:spPr>
        <p:txBody>
          <a:bodyPr>
            <a:spAutoFit/>
          </a:bodyPr>
          <a:lstStyle/>
          <a:p>
            <a:r>
              <a:rPr lang="en-US" altLang="zh-CN" sz="2000" b="1" dirty="0"/>
              <a:t/>
            </a:r>
            <a:br>
              <a:rPr lang="en-US" altLang="zh-CN" sz="2000" b="1" dirty="0"/>
            </a:br>
            <a:endParaRPr lang="zh-CN" altLang="en-US" sz="2000" b="1" dirty="0"/>
          </a:p>
        </p:txBody>
      </p:sp>
      <p:sp>
        <p:nvSpPr>
          <p:cNvPr id="4" name="矩形 3"/>
          <p:cNvSpPr/>
          <p:nvPr/>
        </p:nvSpPr>
        <p:spPr>
          <a:xfrm>
            <a:off x="599768" y="1952917"/>
            <a:ext cx="11041626" cy="1938992"/>
          </a:xfrm>
          <a:prstGeom prst="rect">
            <a:avLst/>
          </a:prstGeom>
        </p:spPr>
        <p:txBody>
          <a:bodyPr wrap="square">
            <a:spAutoFit/>
          </a:bodyPr>
          <a:lstStyle/>
          <a:p>
            <a:pPr marL="342900" indent="-342900" algn="just">
              <a:buFont typeface="Arial" panose="020B0604020202020204" pitchFamily="34" charset="0"/>
              <a:buChar char="•"/>
            </a:pPr>
            <a:r>
              <a:rPr lang="en-US" altLang="zh-CN" sz="2400" dirty="0" smtClean="0">
                <a:solidFill>
                  <a:srgbClr val="000000"/>
                </a:solidFill>
              </a:rPr>
              <a:t>Based on the prediction component, we can infer which personal aspects have been leaked from the given UGC. </a:t>
            </a:r>
          </a:p>
          <a:p>
            <a:pPr marL="342900" indent="-342900" algn="just">
              <a:buFont typeface="Arial" panose="020B0604020202020204" pitchFamily="34" charset="0"/>
              <a:buChar char="•"/>
            </a:pPr>
            <a:endParaRPr lang="en-US" altLang="zh-CN" sz="2400" dirty="0">
              <a:solidFill>
                <a:srgbClr val="000000"/>
              </a:solidFill>
            </a:endParaRPr>
          </a:p>
          <a:p>
            <a:pPr marL="342900" indent="-342900" algn="just">
              <a:buFont typeface="Arial" panose="020B0604020202020204" pitchFamily="34" charset="0"/>
              <a:buChar char="•"/>
            </a:pPr>
            <a:r>
              <a:rPr lang="en-US" altLang="zh-CN" sz="2400" dirty="0" smtClean="0"/>
              <a:t>Once the privacy </a:t>
            </a:r>
            <a:r>
              <a:rPr lang="en-US" altLang="zh-CN" sz="2400" dirty="0"/>
              <a:t>leakage is detected, we can remind users of what has been uncovered </a:t>
            </a:r>
            <a:r>
              <a:rPr lang="en-US" altLang="zh-CN" sz="2400" dirty="0" smtClean="0"/>
              <a:t>and accordingly recommend </a:t>
            </a:r>
            <a:r>
              <a:rPr lang="en-US" altLang="zh-CN" sz="2400" dirty="0"/>
              <a:t>the appropriate UGC-level privacy </a:t>
            </a:r>
            <a:r>
              <a:rPr lang="en-US" altLang="zh-CN" sz="2400" dirty="0" smtClean="0"/>
              <a:t>settings.</a:t>
            </a:r>
          </a:p>
        </p:txBody>
      </p:sp>
    </p:spTree>
    <p:extLst>
      <p:ext uri="{BB962C8B-B14F-4D97-AF65-F5344CB8AC3E}">
        <p14:creationId xmlns:p14="http://schemas.microsoft.com/office/powerpoint/2010/main" val="274168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558502" y="1719730"/>
            <a:ext cx="11145817" cy="4016484"/>
          </a:xfrm>
          <a:prstGeom prst="rect">
            <a:avLst/>
          </a:prstGeom>
        </p:spPr>
        <p:txBody>
          <a:bodyPr wrap="square">
            <a:spAutoFit/>
          </a:bodyPr>
          <a:lstStyle/>
          <a:p>
            <a:pPr marL="342900" indent="-342900" algn="just">
              <a:spcBef>
                <a:spcPts val="600"/>
              </a:spcBef>
              <a:buFont typeface="Arial" panose="020B0604020202020204" pitchFamily="34" charset="0"/>
              <a:buChar char="•"/>
            </a:pPr>
            <a:r>
              <a:rPr lang="en-US" altLang="zh-CN" sz="2400" b="1" dirty="0" smtClean="0">
                <a:cs typeface="+mn-ea"/>
                <a:sym typeface="+mn-lt"/>
              </a:rPr>
              <a:t>SVM</a:t>
            </a:r>
            <a:r>
              <a:rPr lang="en-US" altLang="zh-CN" sz="2400" dirty="0" smtClean="0">
                <a:cs typeface="+mn-ea"/>
                <a:sym typeface="+mn-lt"/>
              </a:rPr>
              <a:t>: </a:t>
            </a:r>
            <a:r>
              <a:rPr lang="en-US" altLang="zh-CN" sz="2400" dirty="0" smtClean="0"/>
              <a:t>This baseline simply learns </a:t>
            </a:r>
            <a:r>
              <a:rPr lang="en-US" altLang="zh-CN" sz="2400" dirty="0"/>
              <a:t>each task </a:t>
            </a:r>
            <a:r>
              <a:rPr lang="en-US" altLang="zh-CN" sz="2400" dirty="0" smtClean="0"/>
              <a:t>individually. We </a:t>
            </a:r>
            <a:r>
              <a:rPr lang="en-US" altLang="zh-CN" sz="2400" dirty="0"/>
              <a:t>chose the learning formulation with the kernel of </a:t>
            </a:r>
            <a:r>
              <a:rPr lang="en-US" altLang="zh-CN" sz="2400" dirty="0" smtClean="0"/>
              <a:t>radial-basis function</a:t>
            </a:r>
            <a:r>
              <a:rPr lang="en-US" altLang="zh-CN" sz="2400" dirty="0"/>
              <a:t>. </a:t>
            </a:r>
            <a:endParaRPr lang="en-US" altLang="zh-CN" sz="2400" dirty="0" smtClean="0"/>
          </a:p>
          <a:p>
            <a:pPr marL="342900" indent="-342900" algn="just">
              <a:spcBef>
                <a:spcPts val="600"/>
              </a:spcBef>
              <a:buFont typeface="Arial" panose="020B0604020202020204" pitchFamily="34" charset="0"/>
              <a:buChar char="•"/>
            </a:pPr>
            <a:r>
              <a:rPr lang="en-US" altLang="zh-CN" sz="2400" b="1" dirty="0" err="1" smtClean="0">
                <a:cs typeface="+mn-ea"/>
                <a:sym typeface="+mn-lt"/>
              </a:rPr>
              <a:t>MTL_Lasso</a:t>
            </a:r>
            <a:r>
              <a:rPr lang="en-US" altLang="zh-CN" sz="2400" dirty="0" smtClean="0">
                <a:cs typeface="+mn-ea"/>
                <a:sym typeface="+mn-lt"/>
              </a:rPr>
              <a:t>: </a:t>
            </a:r>
            <a:r>
              <a:rPr lang="en-US" altLang="zh-CN" sz="2400" dirty="0"/>
              <a:t>The second baseline is the multi-task </a:t>
            </a:r>
            <a:r>
              <a:rPr lang="en-US" altLang="zh-CN" sz="2400" dirty="0" smtClean="0"/>
              <a:t>learning with </a:t>
            </a:r>
            <a:r>
              <a:rPr lang="en-US" altLang="zh-CN" sz="2400" dirty="0"/>
              <a:t>Lasso [42]. This model also does not take advantage of </a:t>
            </a:r>
            <a:r>
              <a:rPr lang="en-US" altLang="zh-CN" sz="2400" dirty="0" smtClean="0"/>
              <a:t>prior knowledge </a:t>
            </a:r>
            <a:r>
              <a:rPr lang="en-US" altLang="zh-CN" sz="2400" dirty="0"/>
              <a:t>about tasks relatedness </a:t>
            </a:r>
            <a:r>
              <a:rPr lang="en-US" altLang="zh-CN" sz="2400" dirty="0" smtClean="0">
                <a:cs typeface="+mn-ea"/>
                <a:sym typeface="+mn-lt"/>
              </a:rPr>
              <a:t>.</a:t>
            </a:r>
            <a:endParaRPr lang="en-US" altLang="zh-CN" sz="2400" dirty="0">
              <a:cs typeface="+mn-ea"/>
              <a:sym typeface="+mn-lt"/>
            </a:endParaRPr>
          </a:p>
          <a:p>
            <a:pPr marL="342900" indent="-342900" algn="just">
              <a:spcBef>
                <a:spcPts val="600"/>
              </a:spcBef>
              <a:buFont typeface="Arial" panose="020B0604020202020204" pitchFamily="34" charset="0"/>
              <a:buChar char="•"/>
            </a:pPr>
            <a:r>
              <a:rPr lang="en-US" altLang="zh-CN" sz="2400" b="1" dirty="0" smtClean="0">
                <a:cs typeface="+mn-ea"/>
                <a:sym typeface="+mn-lt"/>
              </a:rPr>
              <a:t>MTFL</a:t>
            </a:r>
            <a:r>
              <a:rPr lang="en-US" altLang="zh-CN" sz="2400" dirty="0" smtClean="0">
                <a:cs typeface="+mn-ea"/>
                <a:sym typeface="+mn-lt"/>
              </a:rPr>
              <a:t>: </a:t>
            </a:r>
            <a:r>
              <a:rPr lang="en-US" altLang="zh-CN" sz="2400" dirty="0"/>
              <a:t>The third baseline is the multi-task feature learning [2</a:t>
            </a:r>
            <a:r>
              <a:rPr lang="en-US" altLang="zh-CN" sz="2400" dirty="0" smtClean="0"/>
              <a:t>], which </a:t>
            </a:r>
            <a:r>
              <a:rPr lang="en-US" altLang="zh-CN" sz="2400" dirty="0"/>
              <a:t>takes advantage of the group lasso to jointly learn </a:t>
            </a:r>
            <a:r>
              <a:rPr lang="en-US" altLang="zh-CN" sz="2400" dirty="0" smtClean="0"/>
              <a:t>features for </a:t>
            </a:r>
            <a:r>
              <a:rPr lang="en-US" altLang="zh-CN" sz="2400" dirty="0"/>
              <a:t>diﬀerent </a:t>
            </a:r>
            <a:r>
              <a:rPr lang="en-US" altLang="zh-CN" sz="2400" dirty="0" smtClean="0"/>
              <a:t>tasks</a:t>
            </a:r>
            <a:r>
              <a:rPr lang="en-US" altLang="zh-CN" sz="2400" dirty="0" smtClean="0">
                <a:cs typeface="+mn-ea"/>
                <a:sym typeface="+mn-lt"/>
              </a:rPr>
              <a:t>. </a:t>
            </a:r>
            <a:endParaRPr lang="en-US" altLang="zh-CN" sz="2400" dirty="0">
              <a:cs typeface="+mn-ea"/>
              <a:sym typeface="+mn-lt"/>
            </a:endParaRPr>
          </a:p>
          <a:p>
            <a:pPr marL="342900" indent="-342900" algn="just">
              <a:spcBef>
                <a:spcPts val="600"/>
              </a:spcBef>
              <a:buFont typeface="Arial" panose="020B0604020202020204" pitchFamily="34" charset="0"/>
              <a:buChar char="•"/>
            </a:pPr>
            <a:r>
              <a:rPr lang="en-US" altLang="zh-CN" sz="2400" b="1" dirty="0" smtClean="0"/>
              <a:t>GO-MTL (</a:t>
            </a:r>
            <a:r>
              <a:rPr lang="en-US" altLang="zh-CN" sz="2400" b="1" dirty="0"/>
              <a:t>without taxonomy</a:t>
            </a:r>
            <a:r>
              <a:rPr lang="en-US" altLang="zh-CN" sz="2400" b="1" dirty="0" smtClean="0"/>
              <a:t>)</a:t>
            </a:r>
            <a:r>
              <a:rPr lang="en-US" altLang="zh-CN" sz="2400" dirty="0" smtClean="0"/>
              <a:t>: The </a:t>
            </a:r>
            <a:r>
              <a:rPr lang="en-US" altLang="zh-CN" sz="2400" dirty="0"/>
              <a:t>fourth baseline is </a:t>
            </a:r>
            <a:r>
              <a:rPr lang="en-US" altLang="zh-CN" sz="2400" dirty="0" smtClean="0"/>
              <a:t>the grouping </a:t>
            </a:r>
            <a:r>
              <a:rPr lang="en-US" altLang="zh-CN" sz="2400" dirty="0"/>
              <a:t>and overlap in multi-task learning proposed in [27]. </a:t>
            </a:r>
            <a:r>
              <a:rPr lang="en-US" altLang="zh-CN" sz="2400" dirty="0" smtClean="0"/>
              <a:t>This model </a:t>
            </a:r>
            <a:r>
              <a:rPr lang="en-US" altLang="zh-CN" sz="2400" dirty="0"/>
              <a:t>does not leverage the prior knowledge of task relations, </a:t>
            </a:r>
            <a:r>
              <a:rPr lang="en-US" altLang="zh-CN" sz="2400" dirty="0" smtClean="0"/>
              <a:t>as there </a:t>
            </a:r>
            <a:r>
              <a:rPr lang="en-US" altLang="zh-CN" sz="2400" dirty="0"/>
              <a:t>is no taxonomy constructed to guide the learning. </a:t>
            </a:r>
            <a:endParaRPr lang="en-US" altLang="zh-CN" sz="2400" dirty="0" smtClean="0"/>
          </a:p>
        </p:txBody>
      </p:sp>
      <p:sp>
        <p:nvSpPr>
          <p:cNvPr id="5" name="矩形 4"/>
          <p:cNvSpPr/>
          <p:nvPr/>
        </p:nvSpPr>
        <p:spPr>
          <a:xfrm>
            <a:off x="474621"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Experiment</a:t>
            </a:r>
            <a:endParaRPr lang="en-US" altLang="zh-CN" sz="3600" b="1" dirty="0">
              <a:cs typeface="+mn-ea"/>
              <a:sym typeface="+mn-lt"/>
            </a:endParaRPr>
          </a:p>
        </p:txBody>
      </p:sp>
      <p:sp>
        <p:nvSpPr>
          <p:cNvPr id="6" name="矩形 5"/>
          <p:cNvSpPr/>
          <p:nvPr/>
        </p:nvSpPr>
        <p:spPr>
          <a:xfrm>
            <a:off x="558503" y="1011844"/>
            <a:ext cx="1779654" cy="584775"/>
          </a:xfrm>
          <a:prstGeom prst="rect">
            <a:avLst/>
          </a:prstGeom>
        </p:spPr>
        <p:txBody>
          <a:bodyPr wrap="none">
            <a:spAutoFit/>
          </a:bodyPr>
          <a:lstStyle/>
          <a:p>
            <a:r>
              <a:rPr lang="en-US" altLang="zh-CN" sz="3200" b="1" dirty="0">
                <a:cs typeface="+mn-ea"/>
                <a:sym typeface="+mn-lt"/>
              </a:rPr>
              <a:t>Baselines</a:t>
            </a:r>
            <a:endParaRPr lang="zh-CN" altLang="en-US" sz="3200" b="1" dirty="0">
              <a:cs typeface="+mn-ea"/>
              <a:sym typeface="+mn-lt"/>
            </a:endParaRPr>
          </a:p>
        </p:txBody>
      </p:sp>
      <p:sp>
        <p:nvSpPr>
          <p:cNvPr id="2" name="日期占位符 1"/>
          <p:cNvSpPr>
            <a:spLocks noGrp="1"/>
          </p:cNvSpPr>
          <p:nvPr>
            <p:ph type="dt" sz="half" idx="10"/>
          </p:nvPr>
        </p:nvSpPr>
        <p:spPr/>
        <p:txBody>
          <a:bodyPr/>
          <a:lstStyle/>
          <a:p>
            <a:fld id="{1F458EF3-9804-4F10-B411-11DA3E09A217}" type="datetime1">
              <a:rPr lang="en-US" altLang="zh-CN" smtClean="0"/>
              <a:t>7/16/2018</a:t>
            </a:fld>
            <a:endParaRPr lang="zh-CN" altLang="en-US" dirty="0"/>
          </a:p>
        </p:txBody>
      </p:sp>
      <p:sp>
        <p:nvSpPr>
          <p:cNvPr id="3" name="灯片编号占位符 2"/>
          <p:cNvSpPr>
            <a:spLocks noGrp="1"/>
          </p:cNvSpPr>
          <p:nvPr>
            <p:ph type="sldNum" sz="quarter" idx="12"/>
          </p:nvPr>
        </p:nvSpPr>
        <p:spPr/>
        <p:txBody>
          <a:bodyPr/>
          <a:lstStyle/>
          <a:p>
            <a:fld id="{F78B388F-715E-436B-8376-FDB8088E3FC8}" type="slidenum">
              <a:rPr lang="zh-CN" altLang="en-US" smtClean="0"/>
              <a:t>26</a:t>
            </a:fld>
            <a:endParaRPr lang="zh-CN" altLang="en-US"/>
          </a:p>
        </p:txBody>
      </p:sp>
    </p:spTree>
    <p:extLst>
      <p:ext uri="{BB962C8B-B14F-4D97-AF65-F5344CB8AC3E}">
        <p14:creationId xmlns:p14="http://schemas.microsoft.com/office/powerpoint/2010/main" val="37689456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D75B9EA-579D-4E82-A1B2-247215221A92}" type="slidenum">
              <a:rPr lang="en-SG" smtClean="0"/>
              <a:pPr/>
              <a:t>27</a:t>
            </a:fld>
            <a:endParaRPr lang="en-SG" dirty="0"/>
          </a:p>
        </p:txBody>
      </p:sp>
      <p:sp>
        <p:nvSpPr>
          <p:cNvPr id="9" name="矩形 8"/>
          <p:cNvSpPr/>
          <p:nvPr/>
        </p:nvSpPr>
        <p:spPr>
          <a:xfrm>
            <a:off x="1006620" y="1805681"/>
            <a:ext cx="10122520" cy="338554"/>
          </a:xfrm>
          <a:prstGeom prst="rect">
            <a:avLst/>
          </a:prstGeom>
        </p:spPr>
        <p:txBody>
          <a:bodyPr wrap="square">
            <a:spAutoFit/>
          </a:bodyPr>
          <a:lstStyle/>
          <a:p>
            <a:r>
              <a:rPr lang="en-US" sz="1600" b="1" dirty="0">
                <a:latin typeface="Microsoft YaHei" panose="020B0503020204020204" pitchFamily="34" charset="-122"/>
                <a:ea typeface="Microsoft YaHei" panose="020B0503020204020204" pitchFamily="34" charset="-122"/>
              </a:rPr>
              <a:t>Table </a:t>
            </a:r>
            <a:r>
              <a:rPr lang="en-US" sz="1600" b="1" dirty="0" smtClean="0">
                <a:latin typeface="Microsoft YaHei" panose="020B0503020204020204" pitchFamily="34" charset="-122"/>
                <a:ea typeface="Microsoft YaHei" panose="020B0503020204020204" pitchFamily="34" charset="-122"/>
              </a:rPr>
              <a:t>3. </a:t>
            </a:r>
            <a:r>
              <a:rPr lang="en-US" sz="1600" b="1" dirty="0">
                <a:latin typeface="Microsoft YaHei" panose="020B0503020204020204" pitchFamily="34" charset="-122"/>
                <a:ea typeface="Microsoft YaHei" panose="020B0503020204020204" pitchFamily="34" charset="-122"/>
              </a:rPr>
              <a:t>Performance comparison of our model trained with different feature configurations. (%)</a:t>
            </a: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794" y="2188066"/>
            <a:ext cx="10360516" cy="1907312"/>
          </a:xfrm>
          <a:prstGeom prst="rect">
            <a:avLst/>
          </a:prstGeom>
        </p:spPr>
      </p:pic>
      <p:sp>
        <p:nvSpPr>
          <p:cNvPr id="12" name="圆角矩形 11"/>
          <p:cNvSpPr/>
          <p:nvPr/>
        </p:nvSpPr>
        <p:spPr>
          <a:xfrm>
            <a:off x="870452" y="3781216"/>
            <a:ext cx="10394857" cy="314162"/>
          </a:xfrm>
          <a:prstGeom prst="roundRect">
            <a:avLst/>
          </a:prstGeom>
          <a:noFill/>
          <a:ln>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Microsoft YaHei UI" panose="020B0503020204020204" pitchFamily="34" charset="-122"/>
              <a:ea typeface="Microsoft YaHei UI" panose="020B0503020204020204" pitchFamily="34" charset="-122"/>
            </a:endParaRPr>
          </a:p>
        </p:txBody>
      </p:sp>
      <p:sp>
        <p:nvSpPr>
          <p:cNvPr id="10" name="矩形 9"/>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Experimental Results</a:t>
            </a:r>
            <a:endParaRPr lang="en-US" altLang="zh-CN" sz="3600" b="1" dirty="0">
              <a:cs typeface="+mn-ea"/>
              <a:sym typeface="+mn-lt"/>
            </a:endParaRPr>
          </a:p>
        </p:txBody>
      </p:sp>
      <p:sp>
        <p:nvSpPr>
          <p:cNvPr id="13" name="矩形 12"/>
          <p:cNvSpPr/>
          <p:nvPr/>
        </p:nvSpPr>
        <p:spPr>
          <a:xfrm>
            <a:off x="360318" y="1106436"/>
            <a:ext cx="6096000" cy="523220"/>
          </a:xfrm>
          <a:prstGeom prst="rect">
            <a:avLst/>
          </a:prstGeom>
        </p:spPr>
        <p:txBody>
          <a:bodyPr>
            <a:spAutoFit/>
          </a:bodyPr>
          <a:lstStyle/>
          <a:p>
            <a:pPr marL="457200" indent="-457200">
              <a:buFont typeface="Wingdings" panose="05000000000000000000" pitchFamily="2" charset="2"/>
              <a:buChar char="Ø"/>
            </a:pPr>
            <a:r>
              <a:rPr lang="en-US" altLang="zh-CN" sz="2800" b="1" dirty="0" smtClean="0">
                <a:solidFill>
                  <a:srgbClr val="000000"/>
                </a:solidFill>
                <a:cs typeface="+mn-ea"/>
                <a:sym typeface="+mn-lt"/>
              </a:rPr>
              <a:t>Evaluation of Description</a:t>
            </a:r>
            <a:endParaRPr lang="zh-CN" altLang="en-US" sz="2800" dirty="0">
              <a:cs typeface="+mn-ea"/>
              <a:sym typeface="+mn-lt"/>
            </a:endParaRPr>
          </a:p>
        </p:txBody>
      </p:sp>
    </p:spTree>
    <p:extLst>
      <p:ext uri="{BB962C8B-B14F-4D97-AF65-F5344CB8AC3E}">
        <p14:creationId xmlns:p14="http://schemas.microsoft.com/office/powerpoint/2010/main" val="2635280737"/>
      </p:ext>
    </p:extLst>
  </p:cSld>
  <p:clrMapOvr>
    <a:masterClrMapping/>
  </p:clrMapOvr>
  <mc:AlternateContent xmlns:mc="http://schemas.openxmlformats.org/markup-compatibility/2006" xmlns:p14="http://schemas.microsoft.com/office/powerpoint/2010/main">
    <mc:Choice Requires="p14">
      <p:transition spd="slow" p14:dur="2000" advTm="42714"/>
    </mc:Choice>
    <mc:Fallback xmlns="">
      <p:transition spd="slow" advTm="427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D75B9EA-579D-4E82-A1B2-247215221A92}" type="slidenum">
              <a:rPr lang="en-SG" smtClean="0"/>
              <a:pPr/>
              <a:t>28</a:t>
            </a:fld>
            <a:endParaRPr lang="en-SG" dirty="0"/>
          </a:p>
        </p:txBody>
      </p:sp>
      <p:sp>
        <p:nvSpPr>
          <p:cNvPr id="9" name="矩形 8"/>
          <p:cNvSpPr/>
          <p:nvPr/>
        </p:nvSpPr>
        <p:spPr>
          <a:xfrm>
            <a:off x="2210254" y="4493225"/>
            <a:ext cx="7715251" cy="1200329"/>
          </a:xfrm>
          <a:prstGeom prst="rect">
            <a:avLst/>
          </a:prstGeom>
        </p:spPr>
        <p:txBody>
          <a:bodyPr wrap="square">
            <a:spAutoFit/>
          </a:bodyPr>
          <a:lstStyle/>
          <a:p>
            <a:r>
              <a:rPr lang="en-US" sz="2400" b="1" dirty="0">
                <a:solidFill>
                  <a:srgbClr val="FF0000"/>
                </a:solidFill>
              </a:rPr>
              <a:t>Content categories</a:t>
            </a:r>
            <a:r>
              <a:rPr lang="en-US" sz="2400" b="1" dirty="0"/>
              <a:t>: ‘home’, ‘job’, ‘social’… </a:t>
            </a:r>
          </a:p>
          <a:p>
            <a:r>
              <a:rPr lang="en-US" sz="2400" b="1" dirty="0">
                <a:solidFill>
                  <a:srgbClr val="FF0000"/>
                </a:solidFill>
              </a:rPr>
              <a:t>Style categories</a:t>
            </a:r>
            <a:r>
              <a:rPr lang="en-US" sz="2400" b="1" dirty="0"/>
              <a:t>: pronouns (‘first’, ‘second’, ‘third’), verb tense (‘past’, ‘present’, ‘future’)…</a:t>
            </a:r>
          </a:p>
        </p:txBody>
      </p:sp>
      <p:sp>
        <p:nvSpPr>
          <p:cNvPr id="10" name="矩形 9"/>
          <p:cNvSpPr/>
          <p:nvPr/>
        </p:nvSpPr>
        <p:spPr>
          <a:xfrm>
            <a:off x="1006619" y="4468703"/>
            <a:ext cx="930335" cy="461665"/>
          </a:xfrm>
          <a:prstGeom prst="rect">
            <a:avLst/>
          </a:prstGeom>
        </p:spPr>
        <p:txBody>
          <a:bodyPr wrap="square">
            <a:spAutoFit/>
          </a:bodyPr>
          <a:lstStyle/>
          <a:p>
            <a:r>
              <a:rPr lang="en-US" sz="2400" b="1" dirty="0"/>
              <a:t>LIWC</a:t>
            </a:r>
          </a:p>
        </p:txBody>
      </p:sp>
      <p:sp>
        <p:nvSpPr>
          <p:cNvPr id="12" name="矩形 11"/>
          <p:cNvSpPr/>
          <p:nvPr/>
        </p:nvSpPr>
        <p:spPr>
          <a:xfrm>
            <a:off x="2210254" y="5894685"/>
            <a:ext cx="5772029" cy="461665"/>
          </a:xfrm>
          <a:prstGeom prst="rect">
            <a:avLst/>
          </a:prstGeom>
        </p:spPr>
        <p:txBody>
          <a:bodyPr wrap="none">
            <a:spAutoFit/>
          </a:bodyPr>
          <a:lstStyle/>
          <a:p>
            <a:r>
              <a:rPr lang="en-US" sz="2400" b="1" dirty="0">
                <a:solidFill>
                  <a:srgbClr val="FF0000"/>
                </a:solidFill>
              </a:rPr>
              <a:t>self- or other-references </a:t>
            </a:r>
            <a:r>
              <a:rPr lang="en-US" sz="2400" b="1" dirty="0"/>
              <a:t>and</a:t>
            </a:r>
            <a:r>
              <a:rPr lang="en-US" sz="2400" dirty="0"/>
              <a:t> </a:t>
            </a:r>
            <a:r>
              <a:rPr lang="en-US" sz="2400" b="1" dirty="0">
                <a:solidFill>
                  <a:srgbClr val="FF0000"/>
                </a:solidFill>
              </a:rPr>
              <a:t>temporal hints</a:t>
            </a:r>
          </a:p>
        </p:txBody>
      </p:sp>
      <p:sp>
        <p:nvSpPr>
          <p:cNvPr id="13" name="矩形 12"/>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Experimental Results</a:t>
            </a:r>
            <a:endParaRPr lang="en-US" altLang="zh-CN" sz="3600" b="1" dirty="0">
              <a:cs typeface="+mn-ea"/>
              <a:sym typeface="+mn-lt"/>
            </a:endParaRPr>
          </a:p>
        </p:txBody>
      </p:sp>
      <p:sp>
        <p:nvSpPr>
          <p:cNvPr id="15" name="矩形 14"/>
          <p:cNvSpPr/>
          <p:nvPr/>
        </p:nvSpPr>
        <p:spPr>
          <a:xfrm>
            <a:off x="360318" y="1106436"/>
            <a:ext cx="6096000" cy="523220"/>
          </a:xfrm>
          <a:prstGeom prst="rect">
            <a:avLst/>
          </a:prstGeom>
        </p:spPr>
        <p:txBody>
          <a:bodyPr>
            <a:spAutoFit/>
          </a:bodyPr>
          <a:lstStyle/>
          <a:p>
            <a:pPr marL="457200" indent="-457200">
              <a:buFont typeface="Wingdings" panose="05000000000000000000" pitchFamily="2" charset="2"/>
              <a:buChar char="Ø"/>
            </a:pPr>
            <a:r>
              <a:rPr lang="en-US" altLang="zh-CN" sz="2800" b="1" dirty="0" smtClean="0">
                <a:solidFill>
                  <a:srgbClr val="000000"/>
                </a:solidFill>
                <a:cs typeface="+mn-ea"/>
                <a:sym typeface="+mn-lt"/>
              </a:rPr>
              <a:t>Evaluation of Description</a:t>
            </a:r>
            <a:endParaRPr lang="zh-CN" altLang="en-US" sz="2800" dirty="0">
              <a:cs typeface="+mn-ea"/>
              <a:sym typeface="+mn-lt"/>
            </a:endParaRPr>
          </a:p>
        </p:txBody>
      </p:sp>
      <p:sp>
        <p:nvSpPr>
          <p:cNvPr id="22" name="矩形 21"/>
          <p:cNvSpPr/>
          <p:nvPr/>
        </p:nvSpPr>
        <p:spPr>
          <a:xfrm>
            <a:off x="1006620" y="1805681"/>
            <a:ext cx="10122520" cy="338554"/>
          </a:xfrm>
          <a:prstGeom prst="rect">
            <a:avLst/>
          </a:prstGeom>
        </p:spPr>
        <p:txBody>
          <a:bodyPr wrap="square">
            <a:spAutoFit/>
          </a:bodyPr>
          <a:lstStyle/>
          <a:p>
            <a:r>
              <a:rPr lang="en-US" sz="1600" b="1" dirty="0">
                <a:latin typeface="Microsoft YaHei" panose="020B0503020204020204" pitchFamily="34" charset="-122"/>
                <a:ea typeface="Microsoft YaHei" panose="020B0503020204020204" pitchFamily="34" charset="-122"/>
              </a:rPr>
              <a:t>Table 3</a:t>
            </a:r>
            <a:r>
              <a:rPr lang="en-US" sz="1600" b="1" dirty="0" smtClean="0">
                <a:latin typeface="Microsoft YaHei" panose="020B0503020204020204" pitchFamily="34" charset="-122"/>
                <a:ea typeface="Microsoft YaHei" panose="020B0503020204020204" pitchFamily="34" charset="-122"/>
              </a:rPr>
              <a:t>. </a:t>
            </a:r>
            <a:r>
              <a:rPr lang="en-US" sz="1600" b="1" dirty="0">
                <a:latin typeface="Microsoft YaHei" panose="020B0503020204020204" pitchFamily="34" charset="-122"/>
                <a:ea typeface="Microsoft YaHei" panose="020B0503020204020204" pitchFamily="34" charset="-122"/>
              </a:rPr>
              <a:t>Performance comparison of our model trained with different feature configurations.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794" y="2188066"/>
            <a:ext cx="10360516" cy="1907312"/>
          </a:xfrm>
          <a:prstGeom prst="rect">
            <a:avLst/>
          </a:prstGeom>
        </p:spPr>
      </p:pic>
      <p:sp>
        <p:nvSpPr>
          <p:cNvPr id="24" name="圆角矩形 23"/>
          <p:cNvSpPr/>
          <p:nvPr/>
        </p:nvSpPr>
        <p:spPr>
          <a:xfrm>
            <a:off x="870452" y="3555074"/>
            <a:ext cx="10394857" cy="314162"/>
          </a:xfrm>
          <a:prstGeom prst="roundRect">
            <a:avLst/>
          </a:prstGeom>
          <a:noFill/>
          <a:ln>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72164859"/>
      </p:ext>
    </p:extLst>
  </p:cSld>
  <p:clrMapOvr>
    <a:masterClrMapping/>
  </p:clrMapOvr>
  <mc:AlternateContent xmlns:mc="http://schemas.openxmlformats.org/markup-compatibility/2006" xmlns:p14="http://schemas.microsoft.com/office/powerpoint/2010/main">
    <mc:Choice Requires="p14">
      <p:transition spd="slow" p14:dur="2000" advTm="42714"/>
    </mc:Choice>
    <mc:Fallback xmlns="">
      <p:transition spd="slow" advTm="427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29</a:t>
            </a:fld>
            <a:endParaRPr lang="en-SG" dirty="0"/>
          </a:p>
        </p:txBody>
      </p:sp>
      <p:sp>
        <p:nvSpPr>
          <p:cNvPr id="21" name="矩形 20"/>
          <p:cNvSpPr/>
          <p:nvPr/>
        </p:nvSpPr>
        <p:spPr>
          <a:xfrm>
            <a:off x="360318" y="4447479"/>
            <a:ext cx="11661058" cy="584775"/>
          </a:xfrm>
          <a:prstGeom prst="rect">
            <a:avLst/>
          </a:prstGeom>
        </p:spPr>
        <p:txBody>
          <a:bodyPr wrap="square">
            <a:spAutoFit/>
          </a:bodyPr>
          <a:lstStyle/>
          <a:p>
            <a:r>
              <a:rPr lang="en-US" sz="1600" b="1" dirty="0">
                <a:latin typeface="Microsoft YaHei" panose="020B0503020204020204" pitchFamily="34" charset="-122"/>
                <a:ea typeface="Microsoft YaHei" panose="020B0503020204020204" pitchFamily="34" charset="-122"/>
              </a:rPr>
              <a:t>Figure 3</a:t>
            </a:r>
            <a:r>
              <a:rPr lang="en-US" sz="1600" b="1" dirty="0" smtClean="0">
                <a:latin typeface="Microsoft YaHei" panose="020B0503020204020204" pitchFamily="34" charset="-122"/>
                <a:ea typeface="Microsoft YaHei" panose="020B0503020204020204" pitchFamily="34" charset="-122"/>
              </a:rPr>
              <a:t>. </a:t>
            </a:r>
            <a:r>
              <a:rPr lang="en-US" sz="1600" b="1" dirty="0">
                <a:latin typeface="Microsoft YaHei" panose="020B0503020204020204" pitchFamily="34" charset="-122"/>
                <a:ea typeface="Microsoft YaHei" panose="020B0503020204020204" pitchFamily="34" charset="-122"/>
              </a:rPr>
              <a:t>Illustration of temporal patterns regarding personal aspects. X axis: the timeline (by hour); Y axis: the </a:t>
            </a:r>
            <a:r>
              <a:rPr lang="en-US" sz="1600" b="1" dirty="0" smtClean="0">
                <a:latin typeface="Microsoft YaHei" panose="020B0503020204020204" pitchFamily="34" charset="-122"/>
                <a:ea typeface="Microsoft YaHei" panose="020B0503020204020204" pitchFamily="34" charset="-122"/>
              </a:rPr>
              <a:t>distribution of tweets.</a:t>
            </a:r>
            <a:endParaRPr lang="en-US" sz="1600" b="1" dirty="0">
              <a:latin typeface="Microsoft YaHei" panose="020B0503020204020204" pitchFamily="34" charset="-122"/>
              <a:ea typeface="Microsoft YaHei" panose="020B0503020204020204" pitchFamily="34" charset="-122"/>
            </a:endParaRPr>
          </a:p>
        </p:txBody>
      </p:sp>
      <p:sp>
        <p:nvSpPr>
          <p:cNvPr id="22" name="矩形 21"/>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Experimental Results</a:t>
            </a:r>
            <a:endParaRPr lang="en-US" altLang="zh-CN" sz="3600" b="1" dirty="0">
              <a:cs typeface="+mn-ea"/>
              <a:sym typeface="+mn-lt"/>
            </a:endParaRPr>
          </a:p>
        </p:txBody>
      </p:sp>
      <p:sp>
        <p:nvSpPr>
          <p:cNvPr id="24" name="矩形 23"/>
          <p:cNvSpPr/>
          <p:nvPr/>
        </p:nvSpPr>
        <p:spPr>
          <a:xfrm>
            <a:off x="360318" y="1106436"/>
            <a:ext cx="6096000" cy="523220"/>
          </a:xfrm>
          <a:prstGeom prst="rect">
            <a:avLst/>
          </a:prstGeom>
        </p:spPr>
        <p:txBody>
          <a:bodyPr>
            <a:spAutoFit/>
          </a:bodyPr>
          <a:lstStyle/>
          <a:p>
            <a:pPr marL="457200" indent="-457200">
              <a:buFont typeface="Wingdings" panose="05000000000000000000" pitchFamily="2" charset="2"/>
              <a:buChar char="Ø"/>
            </a:pPr>
            <a:r>
              <a:rPr lang="en-US" altLang="zh-CN" sz="2800" b="1" dirty="0" smtClean="0">
                <a:solidFill>
                  <a:srgbClr val="000000"/>
                </a:solidFill>
                <a:cs typeface="+mn-ea"/>
                <a:sym typeface="+mn-lt"/>
              </a:rPr>
              <a:t>Evaluation of Description</a:t>
            </a:r>
            <a:endParaRPr lang="zh-CN" altLang="en-US" sz="2800" dirty="0">
              <a:cs typeface="+mn-ea"/>
              <a:sym typeface="+mn-lt"/>
            </a:endParaRPr>
          </a:p>
        </p:txBody>
      </p:sp>
      <p:pic>
        <p:nvPicPr>
          <p:cNvPr id="25" name="图片 2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18" y="2046779"/>
            <a:ext cx="11432458" cy="2202154"/>
          </a:xfrm>
          <a:prstGeom prst="rect">
            <a:avLst/>
          </a:prstGeom>
        </p:spPr>
      </p:pic>
    </p:spTree>
    <p:extLst>
      <p:ext uri="{BB962C8B-B14F-4D97-AF65-F5344CB8AC3E}">
        <p14:creationId xmlns:p14="http://schemas.microsoft.com/office/powerpoint/2010/main" val="742482086"/>
      </p:ext>
    </p:extLst>
  </p:cSld>
  <p:clrMapOvr>
    <a:masterClrMapping/>
  </p:clrMapOvr>
  <p:transition advTm="15332">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Motivation</a:t>
            </a:r>
            <a:endParaRPr lang="en-US" altLang="zh-CN" sz="3600" b="1" dirty="0">
              <a:cs typeface="+mn-ea"/>
              <a:sym typeface="+mn-lt"/>
            </a:endParaRPr>
          </a:p>
        </p:txBody>
      </p:sp>
      <p:sp>
        <p:nvSpPr>
          <p:cNvPr id="5" name="日期占位符 4"/>
          <p:cNvSpPr>
            <a:spLocks noGrp="1"/>
          </p:cNvSpPr>
          <p:nvPr>
            <p:ph type="dt" sz="half" idx="10"/>
          </p:nvPr>
        </p:nvSpPr>
        <p:spPr/>
        <p:txBody>
          <a:bodyPr/>
          <a:lstStyle/>
          <a:p>
            <a:fld id="{3677C729-9465-407A-94AC-4103B38EBF69}" type="datetime1">
              <a:rPr lang="en-US" altLang="zh-CN" smtClean="0"/>
              <a:t>7/16/2018</a:t>
            </a:fld>
            <a:endParaRPr lang="zh-CN" altLang="en-US"/>
          </a:p>
        </p:txBody>
      </p:sp>
      <p:sp>
        <p:nvSpPr>
          <p:cNvPr id="6" name="灯片编号占位符 5"/>
          <p:cNvSpPr>
            <a:spLocks noGrp="1"/>
          </p:cNvSpPr>
          <p:nvPr>
            <p:ph type="sldNum" sz="quarter" idx="12"/>
          </p:nvPr>
        </p:nvSpPr>
        <p:spPr/>
        <p:txBody>
          <a:bodyPr/>
          <a:lstStyle/>
          <a:p>
            <a:fld id="{F78B388F-715E-436B-8376-FDB8088E3FC8}" type="slidenum">
              <a:rPr lang="zh-CN" altLang="en-US" smtClean="0"/>
              <a:t>3</a:t>
            </a:fld>
            <a:endParaRPr lang="zh-CN" altLang="en-US"/>
          </a:p>
        </p:txBody>
      </p:sp>
      <p:pic>
        <p:nvPicPr>
          <p:cNvPr id="7" name="图片 6"/>
          <p:cNvPicPr>
            <a:picLocks noChangeAspect="1"/>
          </p:cNvPicPr>
          <p:nvPr/>
        </p:nvPicPr>
        <p:blipFill>
          <a:blip r:embed="rId3"/>
          <a:stretch>
            <a:fillRect/>
          </a:stretch>
        </p:blipFill>
        <p:spPr>
          <a:xfrm>
            <a:off x="1072263" y="1740914"/>
            <a:ext cx="3571875" cy="3221831"/>
          </a:xfrm>
          <a:prstGeom prst="rect">
            <a:avLst/>
          </a:prstGeom>
        </p:spPr>
      </p:pic>
      <p:grpSp>
        <p:nvGrpSpPr>
          <p:cNvPr id="8" name="组合 7"/>
          <p:cNvGrpSpPr/>
          <p:nvPr/>
        </p:nvGrpSpPr>
        <p:grpSpPr>
          <a:xfrm>
            <a:off x="7435436" y="1740914"/>
            <a:ext cx="3234520" cy="461665"/>
            <a:chOff x="6605516" y="2135874"/>
            <a:chExt cx="4312693" cy="615554"/>
          </a:xfrm>
        </p:grpSpPr>
        <p:sp>
          <p:nvSpPr>
            <p:cNvPr id="9" name="圆角矩形 8"/>
            <p:cNvSpPr/>
            <p:nvPr/>
          </p:nvSpPr>
          <p:spPr>
            <a:xfrm>
              <a:off x="6605516" y="2135874"/>
              <a:ext cx="4312693" cy="584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10" name="矩形 9"/>
            <p:cNvSpPr/>
            <p:nvPr/>
          </p:nvSpPr>
          <p:spPr>
            <a:xfrm>
              <a:off x="6733679" y="2135874"/>
              <a:ext cx="4112578" cy="615554"/>
            </a:xfrm>
            <a:prstGeom prst="rect">
              <a:avLst/>
            </a:prstGeom>
          </p:spPr>
          <p:txBody>
            <a:bodyPr wrap="none">
              <a:spAutoFit/>
            </a:bodyPr>
            <a:lstStyle/>
            <a:p>
              <a:r>
                <a:rPr lang="en-US" sz="2400" dirty="0"/>
                <a:t>Personal demographics</a:t>
              </a:r>
            </a:p>
          </p:txBody>
        </p:sp>
      </p:grpSp>
      <p:grpSp>
        <p:nvGrpSpPr>
          <p:cNvPr id="11" name="组合 10"/>
          <p:cNvGrpSpPr/>
          <p:nvPr/>
        </p:nvGrpSpPr>
        <p:grpSpPr>
          <a:xfrm>
            <a:off x="7429016" y="2313905"/>
            <a:ext cx="3234520" cy="461665"/>
            <a:chOff x="6596955" y="2899862"/>
            <a:chExt cx="4312693" cy="615554"/>
          </a:xfrm>
        </p:grpSpPr>
        <p:sp>
          <p:nvSpPr>
            <p:cNvPr id="12" name="圆角矩形 11"/>
            <p:cNvSpPr/>
            <p:nvPr/>
          </p:nvSpPr>
          <p:spPr>
            <a:xfrm>
              <a:off x="6596955" y="2908030"/>
              <a:ext cx="4312693" cy="584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13" name="矩形 12"/>
            <p:cNvSpPr/>
            <p:nvPr/>
          </p:nvSpPr>
          <p:spPr>
            <a:xfrm>
              <a:off x="6725119" y="2899862"/>
              <a:ext cx="2729806" cy="615554"/>
            </a:xfrm>
            <a:prstGeom prst="rect">
              <a:avLst/>
            </a:prstGeom>
          </p:spPr>
          <p:txBody>
            <a:bodyPr wrap="none">
              <a:spAutoFit/>
            </a:bodyPr>
            <a:lstStyle/>
            <a:p>
              <a:r>
                <a:rPr lang="en-US" sz="2400" dirty="0"/>
                <a:t>Daily activities </a:t>
              </a:r>
            </a:p>
          </p:txBody>
        </p:sp>
      </p:grpSp>
      <p:grpSp>
        <p:nvGrpSpPr>
          <p:cNvPr id="14" name="组合 13"/>
          <p:cNvGrpSpPr/>
          <p:nvPr/>
        </p:nvGrpSpPr>
        <p:grpSpPr>
          <a:xfrm>
            <a:off x="7435436" y="2903404"/>
            <a:ext cx="3234520" cy="490470"/>
            <a:chOff x="6605516" y="3685865"/>
            <a:chExt cx="4312693" cy="653961"/>
          </a:xfrm>
        </p:grpSpPr>
        <p:sp>
          <p:nvSpPr>
            <p:cNvPr id="15" name="圆角矩形 14"/>
            <p:cNvSpPr/>
            <p:nvPr/>
          </p:nvSpPr>
          <p:spPr>
            <a:xfrm>
              <a:off x="6605516" y="3685865"/>
              <a:ext cx="4312693" cy="584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17" name="矩形 16"/>
            <p:cNvSpPr/>
            <p:nvPr/>
          </p:nvSpPr>
          <p:spPr>
            <a:xfrm>
              <a:off x="6725119" y="3724272"/>
              <a:ext cx="2393904" cy="615554"/>
            </a:xfrm>
            <a:prstGeom prst="rect">
              <a:avLst/>
            </a:prstGeom>
          </p:spPr>
          <p:txBody>
            <a:bodyPr wrap="none">
              <a:spAutoFit/>
            </a:bodyPr>
            <a:lstStyle/>
            <a:p>
              <a:r>
                <a:rPr lang="en-US" sz="2400" dirty="0"/>
                <a:t>Relationship </a:t>
              </a:r>
            </a:p>
          </p:txBody>
        </p:sp>
      </p:grpSp>
      <p:sp>
        <p:nvSpPr>
          <p:cNvPr id="18" name="文本框 17"/>
          <p:cNvSpPr txBox="1"/>
          <p:nvPr/>
        </p:nvSpPr>
        <p:spPr>
          <a:xfrm>
            <a:off x="7478972" y="3499740"/>
            <a:ext cx="553998" cy="305533"/>
          </a:xfrm>
          <a:prstGeom prst="rect">
            <a:avLst/>
          </a:prstGeom>
          <a:noFill/>
        </p:spPr>
        <p:txBody>
          <a:bodyPr vert="eaVert" wrap="none" rtlCol="0">
            <a:spAutoFit/>
          </a:bodyPr>
          <a:lstStyle/>
          <a:p>
            <a:r>
              <a:rPr lang="en-US" sz="2400" dirty="0"/>
              <a:t>…</a:t>
            </a:r>
          </a:p>
        </p:txBody>
      </p:sp>
      <p:pic>
        <p:nvPicPr>
          <p:cNvPr id="19" name="Picture 2" descr="https://www.fhwa.dot.gov/planning/public_involvement/publications/techniques/cove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8341" y="3640763"/>
            <a:ext cx="2695868" cy="1265070"/>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631723" y="5328359"/>
            <a:ext cx="11560277" cy="369332"/>
          </a:xfrm>
          <a:prstGeom prst="rect">
            <a:avLst/>
          </a:prstGeom>
        </p:spPr>
        <p:txBody>
          <a:bodyPr wrap="square">
            <a:spAutoFit/>
          </a:bodyPr>
          <a:lstStyle/>
          <a:p>
            <a:r>
              <a:rPr lang="en-US" dirty="0"/>
              <a:t>Information pertaining to users themselves accounts for up to 66% of the entire user generated contents (UGCs) [1].</a:t>
            </a:r>
          </a:p>
        </p:txBody>
      </p:sp>
      <p:pic>
        <p:nvPicPr>
          <p:cNvPr id="21" name="Picture 10" descr="http://blog.vasco.com/wp-content/uploads/2014/03/privac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2040" y="1328392"/>
            <a:ext cx="6755495" cy="448247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703876"/>
      </p:ext>
    </p:extLst>
  </p:cSld>
  <p:clrMapOvr>
    <a:masterClrMapping/>
  </p:clrMapOvr>
  <mc:AlternateContent xmlns:mc="http://schemas.openxmlformats.org/markup-compatibility/2006">
    <mc:Choice xmlns:p14="http://schemas.microsoft.com/office/powerpoint/2010/main" Requires="p14">
      <p:transition spd="slow" p14:dur="2000" advTm="9916"/>
    </mc:Choice>
    <mc:Fallback>
      <p:transition spd="slow" advTm="991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30</a:t>
            </a:fld>
            <a:endParaRPr lang="en-SG" dirty="0"/>
          </a:p>
        </p:txBody>
      </p:sp>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t="1146" b="-1"/>
          <a:stretch/>
        </p:blipFill>
        <p:spPr>
          <a:xfrm>
            <a:off x="529204" y="2849598"/>
            <a:ext cx="11277600" cy="1893732"/>
          </a:xfrm>
          <a:prstGeom prst="rect">
            <a:avLst/>
          </a:prstGeom>
        </p:spPr>
      </p:pic>
      <p:sp>
        <p:nvSpPr>
          <p:cNvPr id="24" name="矩形 23"/>
          <p:cNvSpPr/>
          <p:nvPr/>
        </p:nvSpPr>
        <p:spPr>
          <a:xfrm>
            <a:off x="736947" y="2511044"/>
            <a:ext cx="10862114" cy="338554"/>
          </a:xfrm>
          <a:prstGeom prst="rect">
            <a:avLst/>
          </a:prstGeom>
        </p:spPr>
        <p:txBody>
          <a:bodyPr wrap="square">
            <a:spAutoFit/>
          </a:bodyPr>
          <a:lstStyle/>
          <a:p>
            <a:r>
              <a:rPr lang="en-US" sz="1600" b="1" dirty="0">
                <a:latin typeface="Microsoft YaHei" panose="020B0503020204020204" pitchFamily="34" charset="-122"/>
                <a:ea typeface="Microsoft YaHei" panose="020B0503020204020204" pitchFamily="34" charset="-122"/>
              </a:rPr>
              <a:t>Table </a:t>
            </a:r>
            <a:r>
              <a:rPr lang="en-US" sz="1600" b="1" dirty="0" smtClean="0">
                <a:latin typeface="Microsoft YaHei" panose="020B0503020204020204" pitchFamily="34" charset="-122"/>
                <a:ea typeface="Microsoft YaHei" panose="020B0503020204020204" pitchFamily="34" charset="-122"/>
              </a:rPr>
              <a:t>4. </a:t>
            </a:r>
            <a:r>
              <a:rPr lang="en-US" sz="1600" b="1" dirty="0">
                <a:latin typeface="Microsoft YaHei" panose="020B0503020204020204" pitchFamily="34" charset="-122"/>
                <a:ea typeface="Microsoft YaHei" panose="020B0503020204020204" pitchFamily="34" charset="-122"/>
              </a:rPr>
              <a:t>Performance comparison between our TOKEN model and the baselines in S@K and P@K (%).</a:t>
            </a:r>
          </a:p>
        </p:txBody>
      </p:sp>
      <p:sp>
        <p:nvSpPr>
          <p:cNvPr id="25" name="Oval 14"/>
          <p:cNvSpPr/>
          <p:nvPr/>
        </p:nvSpPr>
        <p:spPr>
          <a:xfrm>
            <a:off x="529204" y="4377280"/>
            <a:ext cx="11277600" cy="346386"/>
          </a:xfrm>
          <a:prstGeom prst="rect">
            <a:avLst/>
          </a:prstGeom>
          <a:noFill/>
          <a:ln>
            <a:solidFill>
              <a:srgbClr val="FF0000"/>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Experimental Results</a:t>
            </a:r>
            <a:endParaRPr lang="en-US" altLang="zh-CN" sz="3600" b="1" dirty="0">
              <a:cs typeface="+mn-ea"/>
              <a:sym typeface="+mn-lt"/>
            </a:endParaRPr>
          </a:p>
        </p:txBody>
      </p:sp>
      <p:sp>
        <p:nvSpPr>
          <p:cNvPr id="11" name="矩形 10"/>
          <p:cNvSpPr/>
          <p:nvPr/>
        </p:nvSpPr>
        <p:spPr>
          <a:xfrm>
            <a:off x="360318" y="1106436"/>
            <a:ext cx="6096000" cy="523220"/>
          </a:xfrm>
          <a:prstGeom prst="rect">
            <a:avLst/>
          </a:prstGeom>
        </p:spPr>
        <p:txBody>
          <a:bodyPr>
            <a:spAutoFit/>
          </a:bodyPr>
          <a:lstStyle/>
          <a:p>
            <a:pPr marL="457200" indent="-457200">
              <a:buFont typeface="Wingdings" panose="05000000000000000000" pitchFamily="2" charset="2"/>
              <a:buChar char="Ø"/>
            </a:pPr>
            <a:r>
              <a:rPr lang="en-US" altLang="zh-CN" sz="2800" b="1" dirty="0" smtClean="0">
                <a:solidFill>
                  <a:srgbClr val="000000"/>
                </a:solidFill>
                <a:cs typeface="+mn-ea"/>
                <a:sym typeface="+mn-lt"/>
              </a:rPr>
              <a:t>Evaluation of Prediction</a:t>
            </a:r>
            <a:endParaRPr lang="zh-CN" altLang="en-US" sz="2800" dirty="0">
              <a:cs typeface="+mn-ea"/>
              <a:sym typeface="+mn-lt"/>
            </a:endParaRPr>
          </a:p>
        </p:txBody>
      </p:sp>
    </p:spTree>
    <p:extLst>
      <p:ext uri="{BB962C8B-B14F-4D97-AF65-F5344CB8AC3E}">
        <p14:creationId xmlns:p14="http://schemas.microsoft.com/office/powerpoint/2010/main" val="2158643869"/>
      </p:ext>
    </p:extLst>
  </p:cSld>
  <p:clrMapOvr>
    <a:masterClrMapping/>
  </p:clrMapOvr>
  <p:transition advTm="153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738416" y="6356350"/>
            <a:ext cx="2743200" cy="365125"/>
          </a:xfrm>
        </p:spPr>
        <p:txBody>
          <a:bodyPr/>
          <a:lstStyle/>
          <a:p>
            <a:fld id="{7D75B9EA-579D-4E82-A1B2-247215221A92}" type="slidenum">
              <a:rPr lang="en-SG" smtClean="0"/>
              <a:pPr/>
              <a:t>31</a:t>
            </a:fld>
            <a:endParaRPr lang="en-SG" dirty="0"/>
          </a:p>
        </p:txBody>
      </p:sp>
      <p:sp>
        <p:nvSpPr>
          <p:cNvPr id="8" name="矩形 7"/>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Experimental Results</a:t>
            </a:r>
            <a:endParaRPr lang="en-US" altLang="zh-CN" sz="3600" b="1" dirty="0">
              <a:cs typeface="+mn-ea"/>
              <a:sym typeface="+mn-lt"/>
            </a:endParaRPr>
          </a:p>
        </p:txBody>
      </p:sp>
      <p:sp>
        <p:nvSpPr>
          <p:cNvPr id="11" name="矩形 10"/>
          <p:cNvSpPr/>
          <p:nvPr/>
        </p:nvSpPr>
        <p:spPr>
          <a:xfrm>
            <a:off x="360318" y="1106436"/>
            <a:ext cx="6096000" cy="523220"/>
          </a:xfrm>
          <a:prstGeom prst="rect">
            <a:avLst/>
          </a:prstGeom>
        </p:spPr>
        <p:txBody>
          <a:bodyPr>
            <a:spAutoFit/>
          </a:bodyPr>
          <a:lstStyle/>
          <a:p>
            <a:pPr marL="457200" indent="-457200">
              <a:buFont typeface="Wingdings" panose="05000000000000000000" pitchFamily="2" charset="2"/>
              <a:buChar char="Ø"/>
            </a:pPr>
            <a:r>
              <a:rPr lang="en-US" altLang="zh-CN" sz="2800" b="1" dirty="0" smtClean="0">
                <a:solidFill>
                  <a:srgbClr val="000000"/>
                </a:solidFill>
                <a:cs typeface="+mn-ea"/>
                <a:sym typeface="+mn-lt"/>
              </a:rPr>
              <a:t>Evaluation of Prescription Analysis</a:t>
            </a:r>
            <a:endParaRPr lang="zh-CN" altLang="en-US" sz="2800" dirty="0">
              <a:cs typeface="+mn-ea"/>
              <a:sym typeface="+mn-lt"/>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708" y="3688847"/>
            <a:ext cx="9988334" cy="2289732"/>
          </a:xfrm>
          <a:prstGeom prst="rect">
            <a:avLst/>
          </a:prstGeom>
        </p:spPr>
      </p:pic>
      <p:sp>
        <p:nvSpPr>
          <p:cNvPr id="7" name="文本框 6"/>
          <p:cNvSpPr txBox="1"/>
          <p:nvPr/>
        </p:nvSpPr>
        <p:spPr>
          <a:xfrm>
            <a:off x="1273484" y="2618728"/>
            <a:ext cx="9422782" cy="923330"/>
          </a:xfrm>
          <a:prstGeom prst="rect">
            <a:avLst/>
          </a:prstGeom>
          <a:noFill/>
        </p:spPr>
        <p:txBody>
          <a:bodyPr wrap="square" rtlCol="0">
            <a:spAutoFit/>
          </a:bodyPr>
          <a:lstStyle/>
          <a:p>
            <a:pPr algn="just"/>
            <a:r>
              <a:rPr lang="en-US" altLang="zh-CN" b="1" dirty="0" smtClean="0"/>
              <a:t>Table 5: The </a:t>
            </a:r>
            <a:r>
              <a:rPr lang="en-US" altLang="zh-CN" b="1" dirty="0"/>
              <a:t>eight categories with the most diﬀerent privacy perceptions between the U.S. and Asia. The percentage of </a:t>
            </a:r>
            <a:r>
              <a:rPr lang="en-US" altLang="zh-CN" b="1" dirty="0" smtClean="0"/>
              <a:t>subjects who </a:t>
            </a:r>
            <a:r>
              <a:rPr lang="en-US" altLang="zh-CN" b="1" dirty="0"/>
              <a:t>feel comfortable to share the given personal aspect to each social circle. FA: Family </a:t>
            </a:r>
            <a:r>
              <a:rPr lang="en-US" altLang="zh-CN" b="1" dirty="0" smtClean="0"/>
              <a:t>Member; CL</a:t>
            </a:r>
            <a:r>
              <a:rPr lang="en-US" altLang="zh-CN" b="1" dirty="0"/>
              <a:t>: Close </a:t>
            </a:r>
            <a:r>
              <a:rPr lang="en-US" altLang="zh-CN" b="1" dirty="0" smtClean="0"/>
              <a:t>Friends; CA</a:t>
            </a:r>
            <a:r>
              <a:rPr lang="en-US" altLang="zh-CN" b="1" dirty="0"/>
              <a:t>: Casual </a:t>
            </a:r>
            <a:r>
              <a:rPr lang="en-US" altLang="zh-CN" b="1" dirty="0" smtClean="0"/>
              <a:t>Friends; OU</a:t>
            </a:r>
            <a:r>
              <a:rPr lang="en-US" altLang="zh-CN" b="1" dirty="0"/>
              <a:t>: Outsider </a:t>
            </a:r>
            <a:r>
              <a:rPr lang="en-US" altLang="zh-CN" b="1" dirty="0" smtClean="0"/>
              <a:t>Audience. </a:t>
            </a:r>
            <a:endParaRPr lang="zh-CN" altLang="en-US" b="1" dirty="0"/>
          </a:p>
        </p:txBody>
      </p:sp>
      <p:sp>
        <p:nvSpPr>
          <p:cNvPr id="6" name="矩形 5"/>
          <p:cNvSpPr/>
          <p:nvPr/>
        </p:nvSpPr>
        <p:spPr>
          <a:xfrm>
            <a:off x="847629" y="1714731"/>
            <a:ext cx="4644926" cy="461665"/>
          </a:xfrm>
          <a:prstGeom prst="rect">
            <a:avLst/>
          </a:prstGeom>
        </p:spPr>
        <p:txBody>
          <a:bodyPr wrap="none">
            <a:spAutoFit/>
          </a:bodyPr>
          <a:lstStyle/>
          <a:p>
            <a:r>
              <a:rPr lang="en-US" altLang="zh-CN" sz="2400" b="1" dirty="0"/>
              <a:t>On the Cultural Privacy </a:t>
            </a:r>
            <a:r>
              <a:rPr lang="en-US" altLang="zh-CN" sz="2400" b="1" dirty="0" smtClean="0"/>
              <a:t>Perception</a:t>
            </a:r>
            <a:endParaRPr lang="zh-CN" altLang="en-US" sz="2400" b="1" dirty="0"/>
          </a:p>
        </p:txBody>
      </p:sp>
    </p:spTree>
    <p:extLst>
      <p:ext uri="{BB962C8B-B14F-4D97-AF65-F5344CB8AC3E}">
        <p14:creationId xmlns:p14="http://schemas.microsoft.com/office/powerpoint/2010/main" val="2702533989"/>
      </p:ext>
    </p:extLst>
  </p:cSld>
  <p:clrMapOvr>
    <a:masterClrMapping/>
  </p:clrMapOvr>
  <p:transition advTm="15332">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738416" y="6356350"/>
            <a:ext cx="2743200" cy="365125"/>
          </a:xfrm>
        </p:spPr>
        <p:txBody>
          <a:bodyPr/>
          <a:lstStyle/>
          <a:p>
            <a:fld id="{7D75B9EA-579D-4E82-A1B2-247215221A92}" type="slidenum">
              <a:rPr lang="en-SG" smtClean="0"/>
              <a:pPr/>
              <a:t>32</a:t>
            </a:fld>
            <a:endParaRPr lang="en-SG" dirty="0"/>
          </a:p>
        </p:txBody>
      </p:sp>
      <p:sp>
        <p:nvSpPr>
          <p:cNvPr id="8" name="矩形 7"/>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Experimental Results</a:t>
            </a:r>
            <a:endParaRPr lang="en-US" altLang="zh-CN" sz="3600" b="1" dirty="0">
              <a:cs typeface="+mn-ea"/>
              <a:sym typeface="+mn-lt"/>
            </a:endParaRPr>
          </a:p>
        </p:txBody>
      </p:sp>
      <p:sp>
        <p:nvSpPr>
          <p:cNvPr id="11" name="矩形 10"/>
          <p:cNvSpPr/>
          <p:nvPr/>
        </p:nvSpPr>
        <p:spPr>
          <a:xfrm>
            <a:off x="360318" y="1106436"/>
            <a:ext cx="6096000" cy="523220"/>
          </a:xfrm>
          <a:prstGeom prst="rect">
            <a:avLst/>
          </a:prstGeom>
        </p:spPr>
        <p:txBody>
          <a:bodyPr>
            <a:spAutoFit/>
          </a:bodyPr>
          <a:lstStyle/>
          <a:p>
            <a:pPr marL="457200" indent="-457200">
              <a:buFont typeface="Wingdings" panose="05000000000000000000" pitchFamily="2" charset="2"/>
              <a:buChar char="Ø"/>
            </a:pPr>
            <a:r>
              <a:rPr lang="en-US" altLang="zh-CN" sz="2800" b="1" dirty="0" smtClean="0">
                <a:solidFill>
                  <a:srgbClr val="000000"/>
                </a:solidFill>
                <a:cs typeface="+mn-ea"/>
                <a:sym typeface="+mn-lt"/>
              </a:rPr>
              <a:t>Evaluation of Prescription Analysis</a:t>
            </a:r>
            <a:endParaRPr lang="zh-CN" altLang="en-US" sz="2800" dirty="0">
              <a:cs typeface="+mn-ea"/>
              <a:sym typeface="+mn-lt"/>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8" y="3774880"/>
            <a:ext cx="9899416" cy="2520489"/>
          </a:xfrm>
          <a:prstGeom prst="rect">
            <a:avLst/>
          </a:prstGeom>
        </p:spPr>
      </p:pic>
      <p:sp>
        <p:nvSpPr>
          <p:cNvPr id="10" name="矩形 9"/>
          <p:cNvSpPr/>
          <p:nvPr/>
        </p:nvSpPr>
        <p:spPr>
          <a:xfrm>
            <a:off x="847629" y="1714731"/>
            <a:ext cx="4644926" cy="461665"/>
          </a:xfrm>
          <a:prstGeom prst="rect">
            <a:avLst/>
          </a:prstGeom>
        </p:spPr>
        <p:txBody>
          <a:bodyPr wrap="none">
            <a:spAutoFit/>
          </a:bodyPr>
          <a:lstStyle/>
          <a:p>
            <a:r>
              <a:rPr lang="en-US" altLang="zh-CN" sz="2400" b="1" dirty="0"/>
              <a:t>On the Cultural Privacy </a:t>
            </a:r>
            <a:r>
              <a:rPr lang="en-US" altLang="zh-CN" sz="2400" b="1" dirty="0" smtClean="0"/>
              <a:t>Perception</a:t>
            </a:r>
            <a:endParaRPr lang="zh-CN" altLang="en-US" sz="2400" b="1" dirty="0"/>
          </a:p>
        </p:txBody>
      </p:sp>
      <p:sp>
        <p:nvSpPr>
          <p:cNvPr id="14" name="文本框 13"/>
          <p:cNvSpPr txBox="1"/>
          <p:nvPr/>
        </p:nvSpPr>
        <p:spPr>
          <a:xfrm>
            <a:off x="1273484" y="2618728"/>
            <a:ext cx="9422782" cy="923330"/>
          </a:xfrm>
          <a:prstGeom prst="rect">
            <a:avLst/>
          </a:prstGeom>
          <a:noFill/>
        </p:spPr>
        <p:txBody>
          <a:bodyPr wrap="square" rtlCol="0">
            <a:spAutoFit/>
          </a:bodyPr>
          <a:lstStyle/>
          <a:p>
            <a:pPr algn="just"/>
            <a:r>
              <a:rPr lang="en-US" altLang="zh-CN" b="1" dirty="0" smtClean="0"/>
              <a:t>Table 6: </a:t>
            </a:r>
            <a:r>
              <a:rPr lang="en-US" altLang="zh-CN" b="1" dirty="0"/>
              <a:t>The eight categories with the most similar privacy perceptions between the U.S. and Asia. The percentage of subjects who feel comfortable to share the given personal aspect to each social </a:t>
            </a:r>
            <a:r>
              <a:rPr lang="en-US" altLang="zh-CN" b="1" dirty="0" smtClean="0"/>
              <a:t>circle. </a:t>
            </a:r>
            <a:r>
              <a:rPr lang="en-US" altLang="zh-CN" b="1" dirty="0"/>
              <a:t>FA: Family </a:t>
            </a:r>
            <a:r>
              <a:rPr lang="en-US" altLang="zh-CN" b="1" dirty="0" smtClean="0"/>
              <a:t>Member; CL</a:t>
            </a:r>
            <a:r>
              <a:rPr lang="en-US" altLang="zh-CN" b="1" dirty="0"/>
              <a:t>: Close </a:t>
            </a:r>
            <a:r>
              <a:rPr lang="en-US" altLang="zh-CN" b="1" dirty="0" smtClean="0"/>
              <a:t>Friends; CA</a:t>
            </a:r>
            <a:r>
              <a:rPr lang="en-US" altLang="zh-CN" b="1" dirty="0"/>
              <a:t>: Casual </a:t>
            </a:r>
            <a:r>
              <a:rPr lang="en-US" altLang="zh-CN" b="1" dirty="0" smtClean="0"/>
              <a:t>Friends; OU</a:t>
            </a:r>
            <a:r>
              <a:rPr lang="en-US" altLang="zh-CN" b="1" dirty="0"/>
              <a:t>: Outsider </a:t>
            </a:r>
            <a:r>
              <a:rPr lang="en-US" altLang="zh-CN" b="1" dirty="0" smtClean="0"/>
              <a:t>Audience. </a:t>
            </a:r>
            <a:endParaRPr lang="zh-CN" altLang="en-US" b="1" dirty="0"/>
          </a:p>
        </p:txBody>
      </p:sp>
    </p:spTree>
    <p:extLst>
      <p:ext uri="{BB962C8B-B14F-4D97-AF65-F5344CB8AC3E}">
        <p14:creationId xmlns:p14="http://schemas.microsoft.com/office/powerpoint/2010/main" val="2923536492"/>
      </p:ext>
    </p:extLst>
  </p:cSld>
  <p:clrMapOvr>
    <a:masterClrMapping/>
  </p:clrMapOvr>
  <p:transition advTm="15332">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4621"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Conclusion</a:t>
            </a:r>
            <a:endParaRPr lang="en-US" altLang="zh-CN" sz="3600" b="1" dirty="0">
              <a:cs typeface="+mn-ea"/>
              <a:sym typeface="+mn-lt"/>
            </a:endParaRPr>
          </a:p>
        </p:txBody>
      </p:sp>
      <p:sp>
        <p:nvSpPr>
          <p:cNvPr id="4" name="日期占位符 3"/>
          <p:cNvSpPr>
            <a:spLocks noGrp="1"/>
          </p:cNvSpPr>
          <p:nvPr>
            <p:ph type="dt" sz="half" idx="10"/>
          </p:nvPr>
        </p:nvSpPr>
        <p:spPr/>
        <p:txBody>
          <a:bodyPr/>
          <a:lstStyle/>
          <a:p>
            <a:fld id="{CDEEA998-2017-4302-BC25-409637909E6E}" type="datetime1">
              <a:rPr lang="en-US" altLang="zh-CN" smtClean="0"/>
              <a:t>7/16/2018</a:t>
            </a:fld>
            <a:endParaRPr lang="zh-CN" altLang="en-US"/>
          </a:p>
        </p:txBody>
      </p:sp>
      <p:sp>
        <p:nvSpPr>
          <p:cNvPr id="5" name="灯片编号占位符 4"/>
          <p:cNvSpPr>
            <a:spLocks noGrp="1"/>
          </p:cNvSpPr>
          <p:nvPr>
            <p:ph type="sldNum" sz="quarter" idx="12"/>
          </p:nvPr>
        </p:nvSpPr>
        <p:spPr/>
        <p:txBody>
          <a:bodyPr/>
          <a:lstStyle/>
          <a:p>
            <a:fld id="{F78B388F-715E-436B-8376-FDB8088E3FC8}" type="slidenum">
              <a:rPr lang="zh-CN" altLang="en-US" smtClean="0"/>
              <a:t>33</a:t>
            </a:fld>
            <a:endParaRPr lang="zh-CN" altLang="en-US"/>
          </a:p>
        </p:txBody>
      </p:sp>
      <p:sp>
        <p:nvSpPr>
          <p:cNvPr id="3" name="文本框 2"/>
          <p:cNvSpPr txBox="1"/>
          <p:nvPr/>
        </p:nvSpPr>
        <p:spPr>
          <a:xfrm>
            <a:off x="580102" y="1268051"/>
            <a:ext cx="10953137" cy="4832092"/>
          </a:xfrm>
          <a:prstGeom prst="rect">
            <a:avLst/>
          </a:prstGeom>
          <a:noFill/>
        </p:spPr>
        <p:txBody>
          <a:bodyPr wrap="square" rtlCol="0">
            <a:spAutoFit/>
          </a:bodyPr>
          <a:lstStyle/>
          <a:p>
            <a:pPr algn="just"/>
            <a:r>
              <a:rPr lang="en-US" altLang="zh-CN" sz="2800" b="1" dirty="0" smtClean="0"/>
              <a:t>We </a:t>
            </a:r>
            <a:r>
              <a:rPr lang="en-US" altLang="zh-CN" sz="2800" b="1" dirty="0"/>
              <a:t>study the problem of </a:t>
            </a:r>
            <a:r>
              <a:rPr lang="en-US" altLang="zh-CN" sz="2800" b="1" dirty="0" smtClean="0"/>
              <a:t>privacy preserving by presenting </a:t>
            </a:r>
            <a:r>
              <a:rPr lang="en-US" altLang="zh-CN" sz="2800" b="1" dirty="0"/>
              <a:t>a scheme, consisting of three components: </a:t>
            </a:r>
            <a:r>
              <a:rPr lang="en-US" altLang="zh-CN" sz="2800" b="1" dirty="0">
                <a:solidFill>
                  <a:srgbClr val="FF0000"/>
                </a:solidFill>
              </a:rPr>
              <a:t>d</a:t>
            </a:r>
            <a:r>
              <a:rPr lang="en-US" altLang="zh-CN" sz="2800" b="1" dirty="0" smtClean="0">
                <a:solidFill>
                  <a:srgbClr val="FF0000"/>
                </a:solidFill>
              </a:rPr>
              <a:t>escription, prediction </a:t>
            </a:r>
            <a:r>
              <a:rPr lang="en-US" altLang="zh-CN" sz="2800" b="1" dirty="0"/>
              <a:t>and</a:t>
            </a:r>
            <a:r>
              <a:rPr lang="en-US" altLang="zh-CN" sz="2800" b="1" dirty="0">
                <a:solidFill>
                  <a:srgbClr val="FF0000"/>
                </a:solidFill>
              </a:rPr>
              <a:t> prescription. </a:t>
            </a:r>
            <a:endParaRPr lang="en-US" altLang="zh-CN" sz="2800" b="1" dirty="0" smtClean="0">
              <a:solidFill>
                <a:srgbClr val="FF0000"/>
              </a:solidFill>
            </a:endParaRPr>
          </a:p>
          <a:p>
            <a:pPr algn="just"/>
            <a:endParaRPr lang="en-US" altLang="zh-CN" sz="2800" dirty="0" smtClean="0"/>
          </a:p>
          <a:p>
            <a:pPr marL="457200" indent="-457200" algn="just">
              <a:buFont typeface="Arial" panose="020B0604020202020204" pitchFamily="34" charset="0"/>
              <a:buChar char="•"/>
            </a:pPr>
            <a:r>
              <a:rPr lang="en-US" altLang="zh-CN" sz="2800" b="1" dirty="0"/>
              <a:t>As to </a:t>
            </a:r>
            <a:r>
              <a:rPr lang="en-US" altLang="zh-CN" sz="2800" b="1" dirty="0">
                <a:solidFill>
                  <a:srgbClr val="FF0000"/>
                </a:solidFill>
              </a:rPr>
              <a:t>description</a:t>
            </a:r>
            <a:r>
              <a:rPr lang="en-US" altLang="zh-CN" sz="2800" b="1" dirty="0"/>
              <a:t>, we build a comprehensive taxonomy, construct a benchmark dataset, and </a:t>
            </a:r>
            <a:r>
              <a:rPr lang="en-US" altLang="zh-CN" sz="2800" b="1" dirty="0" smtClean="0"/>
              <a:t>develop a </a:t>
            </a:r>
            <a:r>
              <a:rPr lang="en-US" altLang="zh-CN" sz="2800" b="1" dirty="0"/>
              <a:t>set of privacy-oriented features. </a:t>
            </a:r>
            <a:endParaRPr lang="en-US" altLang="zh-CN" sz="2800" b="1" dirty="0" smtClean="0"/>
          </a:p>
          <a:p>
            <a:pPr marL="457200" indent="-457200" algn="just">
              <a:buFont typeface="Arial" panose="020B0604020202020204" pitchFamily="34" charset="0"/>
              <a:buChar char="•"/>
            </a:pPr>
            <a:r>
              <a:rPr lang="en-US" altLang="zh-CN" sz="2800" b="1" dirty="0"/>
              <a:t>Regarding </a:t>
            </a:r>
            <a:r>
              <a:rPr lang="en-US" altLang="zh-CN" sz="2800" b="1" dirty="0">
                <a:solidFill>
                  <a:srgbClr val="FF0000"/>
                </a:solidFill>
              </a:rPr>
              <a:t>prediction</a:t>
            </a:r>
            <a:r>
              <a:rPr lang="en-US" altLang="zh-CN" sz="2800" b="1" dirty="0"/>
              <a:t>, we propose a </a:t>
            </a:r>
            <a:r>
              <a:rPr lang="en-US" altLang="zh-CN" sz="2800" b="1" dirty="0" smtClean="0"/>
              <a:t>taxonomy-guided multi-task </a:t>
            </a:r>
            <a:r>
              <a:rPr lang="en-US" altLang="zh-CN" sz="2800" b="1" dirty="0"/>
              <a:t>learning model to categorize social posts, which </a:t>
            </a:r>
            <a:r>
              <a:rPr lang="en-US" altLang="zh-CN" sz="2800" b="1" dirty="0" smtClean="0"/>
              <a:t>is able </a:t>
            </a:r>
            <a:r>
              <a:rPr lang="en-US" altLang="zh-CN" sz="2800" b="1" dirty="0"/>
              <a:t>to learn both group-sharing and </a:t>
            </a:r>
            <a:r>
              <a:rPr lang="en-US" altLang="zh-CN" sz="2800" b="1" dirty="0" smtClean="0"/>
              <a:t>aspect-specific features simultaneously.</a:t>
            </a:r>
          </a:p>
          <a:p>
            <a:pPr marL="457200" indent="-457200" algn="just">
              <a:buFont typeface="Arial" panose="020B0604020202020204" pitchFamily="34" charset="0"/>
              <a:buChar char="•"/>
            </a:pPr>
            <a:r>
              <a:rPr lang="en-US" altLang="zh-CN" sz="2800" b="1" dirty="0"/>
              <a:t>In terms of </a:t>
            </a:r>
            <a:r>
              <a:rPr lang="en-US" altLang="zh-CN" sz="2800" b="1" dirty="0">
                <a:solidFill>
                  <a:srgbClr val="FF0000"/>
                </a:solidFill>
              </a:rPr>
              <a:t>prescription</a:t>
            </a:r>
            <a:r>
              <a:rPr lang="en-US" altLang="zh-CN" sz="2800" b="1" dirty="0"/>
              <a:t>, we construct </a:t>
            </a:r>
            <a:r>
              <a:rPr lang="en-US" altLang="zh-CN" sz="2800" b="1" dirty="0" smtClean="0"/>
              <a:t>cross-culture guidelines </a:t>
            </a:r>
            <a:r>
              <a:rPr lang="en-US" altLang="zh-CN" sz="2800" b="1" dirty="0"/>
              <a:t>regarding the user’s information disclosure norms </a:t>
            </a:r>
            <a:r>
              <a:rPr lang="en-US" altLang="zh-CN" sz="2800" b="1" dirty="0" smtClean="0"/>
              <a:t>based on </a:t>
            </a:r>
            <a:r>
              <a:rPr lang="en-US" altLang="zh-CN" sz="2800" b="1" dirty="0"/>
              <a:t>the crowd intelligence via AMT. </a:t>
            </a:r>
            <a:endParaRPr lang="zh-CN" altLang="en-US" sz="2800" b="1" dirty="0"/>
          </a:p>
        </p:txBody>
      </p:sp>
    </p:spTree>
    <p:extLst>
      <p:ext uri="{BB962C8B-B14F-4D97-AF65-F5344CB8AC3E}">
        <p14:creationId xmlns:p14="http://schemas.microsoft.com/office/powerpoint/2010/main" val="5320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4621" y="303958"/>
            <a:ext cx="9637690" cy="646331"/>
          </a:xfrm>
          <a:prstGeom prst="rect">
            <a:avLst/>
          </a:prstGeom>
        </p:spPr>
        <p:txBody>
          <a:bodyPr wrap="square">
            <a:spAutoFit/>
          </a:bodyPr>
          <a:lstStyle/>
          <a:p>
            <a:pPr marL="42565" lvl="1" algn="just">
              <a:spcBef>
                <a:spcPts val="900"/>
              </a:spcBef>
              <a:spcAft>
                <a:spcPts val="900"/>
              </a:spcAft>
              <a:defRPr/>
            </a:pPr>
            <a:r>
              <a:rPr lang="en-US" altLang="zh-CN" sz="3600" b="1" dirty="0" smtClean="0">
                <a:cs typeface="+mn-ea"/>
                <a:sym typeface="+mn-lt"/>
              </a:rPr>
              <a:t>Future Work</a:t>
            </a:r>
            <a:endParaRPr lang="en-US" altLang="zh-CN" sz="3600" b="1" dirty="0">
              <a:cs typeface="+mn-ea"/>
              <a:sym typeface="+mn-lt"/>
            </a:endParaRPr>
          </a:p>
        </p:txBody>
      </p:sp>
      <p:sp>
        <p:nvSpPr>
          <p:cNvPr id="2" name="日期占位符 1"/>
          <p:cNvSpPr>
            <a:spLocks noGrp="1"/>
          </p:cNvSpPr>
          <p:nvPr>
            <p:ph type="dt" sz="half" idx="10"/>
          </p:nvPr>
        </p:nvSpPr>
        <p:spPr/>
        <p:txBody>
          <a:bodyPr/>
          <a:lstStyle/>
          <a:p>
            <a:fld id="{150EA5E9-C964-4E3A-A5EC-2859E833B164}" type="datetime1">
              <a:rPr lang="en-US" altLang="zh-CN" smtClean="0"/>
              <a:t>7/16/2018</a:t>
            </a:fld>
            <a:endParaRPr lang="zh-CN" altLang="en-US"/>
          </a:p>
        </p:txBody>
      </p:sp>
      <p:sp>
        <p:nvSpPr>
          <p:cNvPr id="3" name="灯片编号占位符 2"/>
          <p:cNvSpPr>
            <a:spLocks noGrp="1"/>
          </p:cNvSpPr>
          <p:nvPr>
            <p:ph type="sldNum" sz="quarter" idx="12"/>
          </p:nvPr>
        </p:nvSpPr>
        <p:spPr/>
        <p:txBody>
          <a:bodyPr/>
          <a:lstStyle/>
          <a:p>
            <a:fld id="{F78B388F-715E-436B-8376-FDB8088E3FC8}" type="slidenum">
              <a:rPr lang="zh-CN" altLang="en-US" smtClean="0"/>
              <a:t>34</a:t>
            </a:fld>
            <a:endParaRPr lang="zh-CN" altLang="en-US"/>
          </a:p>
        </p:txBody>
      </p:sp>
      <p:sp>
        <p:nvSpPr>
          <p:cNvPr id="5" name="文本框 4"/>
          <p:cNvSpPr txBox="1"/>
          <p:nvPr/>
        </p:nvSpPr>
        <p:spPr>
          <a:xfrm>
            <a:off x="580102" y="1268051"/>
            <a:ext cx="10953137" cy="3539430"/>
          </a:xfrm>
          <a:prstGeom prst="rect">
            <a:avLst/>
          </a:prstGeom>
          <a:noFill/>
        </p:spPr>
        <p:txBody>
          <a:bodyPr wrap="square" rtlCol="0">
            <a:spAutoFit/>
          </a:bodyPr>
          <a:lstStyle/>
          <a:p>
            <a:pPr marL="457200" indent="-457200" algn="just">
              <a:buFont typeface="Arial" panose="020B0604020202020204" pitchFamily="34" charset="0"/>
              <a:buChar char="•"/>
            </a:pPr>
            <a:r>
              <a:rPr lang="en-US" altLang="zh-CN" sz="2800" b="1" dirty="0"/>
              <a:t>Currently, we only explore the simple linear mapping to </a:t>
            </a:r>
            <a:r>
              <a:rPr lang="en-US" altLang="zh-CN" sz="2800" b="1" dirty="0" smtClean="0"/>
              <a:t>model the </a:t>
            </a:r>
            <a:r>
              <a:rPr lang="en-US" altLang="zh-CN" sz="2800" b="1" dirty="0"/>
              <a:t>prediction component. </a:t>
            </a:r>
            <a:r>
              <a:rPr lang="en-US" altLang="zh-CN" sz="2800" b="1" dirty="0" smtClean="0"/>
              <a:t>However</a:t>
            </a:r>
            <a:r>
              <a:rPr lang="en-US" altLang="zh-CN" sz="2800" b="1" dirty="0"/>
              <a:t>, the complicated </a:t>
            </a:r>
            <a:r>
              <a:rPr lang="en-US" altLang="zh-CN" sz="2800" b="1" dirty="0" smtClean="0"/>
              <a:t>prediction mapping </a:t>
            </a:r>
            <a:r>
              <a:rPr lang="en-US" altLang="zh-CN" sz="2800" b="1" dirty="0"/>
              <a:t>may lie in the </a:t>
            </a:r>
            <a:r>
              <a:rPr lang="en-US" altLang="zh-CN" sz="2800" b="1" dirty="0" smtClean="0"/>
              <a:t>non-linear </a:t>
            </a:r>
            <a:r>
              <a:rPr lang="en-US" altLang="zh-CN" sz="2800" b="1" dirty="0"/>
              <a:t>space. </a:t>
            </a:r>
            <a:endParaRPr lang="en-US" altLang="zh-CN" sz="2800" b="1" dirty="0" smtClean="0"/>
          </a:p>
          <a:p>
            <a:pPr marL="457200" indent="-457200" algn="just">
              <a:buFont typeface="Arial" panose="020B0604020202020204" pitchFamily="34" charset="0"/>
              <a:buChar char="•"/>
            </a:pPr>
            <a:r>
              <a:rPr lang="en-US" altLang="zh-CN" sz="2800" b="1" dirty="0" smtClean="0"/>
              <a:t>We plan to extend </a:t>
            </a:r>
            <a:r>
              <a:rPr lang="en-US" altLang="zh-CN" sz="2800" b="1" dirty="0"/>
              <a:t>our work towards applying the more </a:t>
            </a:r>
            <a:r>
              <a:rPr lang="en-US" altLang="zh-CN" sz="2800" b="1" dirty="0" smtClean="0"/>
              <a:t>advanced neural </a:t>
            </a:r>
            <a:r>
              <a:rPr lang="en-US" altLang="zh-CN" sz="2800" b="1" dirty="0"/>
              <a:t>networks in our </a:t>
            </a:r>
            <a:r>
              <a:rPr lang="en-US" altLang="zh-CN" sz="2800" b="1" dirty="0" smtClean="0"/>
              <a:t>context.</a:t>
            </a:r>
          </a:p>
          <a:p>
            <a:pPr algn="just"/>
            <a:r>
              <a:rPr lang="en-US" altLang="zh-CN" sz="2800" b="1" dirty="0"/>
              <a:t/>
            </a:r>
            <a:br>
              <a:rPr lang="en-US" altLang="zh-CN" sz="2800" b="1" dirty="0"/>
            </a:br>
            <a:endParaRPr lang="en-US" altLang="zh-CN" sz="2800" b="1" dirty="0" smtClean="0">
              <a:solidFill>
                <a:srgbClr val="FF0000"/>
              </a:solidFill>
            </a:endParaRPr>
          </a:p>
          <a:p>
            <a:pPr marL="457200" indent="-457200" algn="just">
              <a:buFont typeface="Arial" panose="020B0604020202020204" pitchFamily="34" charset="0"/>
              <a:buChar char="•"/>
            </a:pPr>
            <a:endParaRPr lang="en-US" altLang="zh-CN" sz="2800" b="1" dirty="0" smtClean="0">
              <a:solidFill>
                <a:srgbClr val="FF0000"/>
              </a:solidFill>
            </a:endParaRPr>
          </a:p>
        </p:txBody>
      </p:sp>
    </p:spTree>
    <p:extLst>
      <p:ext uri="{BB962C8B-B14F-4D97-AF65-F5344CB8AC3E}">
        <p14:creationId xmlns:p14="http://schemas.microsoft.com/office/powerpoint/2010/main" val="2190174449"/>
      </p:ext>
    </p:extLst>
  </p:cSld>
  <p:clrMapOvr>
    <a:masterClrMapping/>
  </p:clrMapOvr>
  <mc:AlternateContent xmlns:mc="http://schemas.openxmlformats.org/markup-compatibility/2006" xmlns:p14="http://schemas.microsoft.com/office/powerpoint/2010/main">
    <mc:Choice Requires="p14">
      <p:transition spd="slow" p14:dur="2000" advTm="22115"/>
    </mc:Choice>
    <mc:Fallback xmlns="">
      <p:transition spd="slow" advTm="221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3025158"/>
            <a:ext cx="2098576" cy="2315371"/>
          </a:xfrm>
          <a:prstGeom prst="rect">
            <a:avLst/>
          </a:prstGeom>
          <a:noFill/>
          <a:ln>
            <a:noFill/>
          </a:ln>
          <a:effectLst>
            <a:glow rad="101600">
              <a:schemeClr val="accent5">
                <a:satMod val="175000"/>
                <a:alpha val="40000"/>
              </a:schemeClr>
            </a:glow>
            <a:outerShdw dist="35921" dir="2700000" algn="ctr" rotWithShape="0">
              <a:schemeClr val="bg2"/>
            </a:outerShdw>
          </a:effectLst>
          <a:scene3d>
            <a:camera prst="isometricOffAxis2Lef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647728" y="1456579"/>
            <a:ext cx="4586613"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ct val="0"/>
              </a:spcBef>
              <a:defRPr/>
            </a:pPr>
            <a:r>
              <a:rPr lang="en-US" sz="6600" b="1" dirty="0">
                <a:ln w="500">
                  <a:solidFill>
                    <a:schemeClr val="tx2">
                      <a:shade val="20000"/>
                      <a:satMod val="350000"/>
                    </a:schemeClr>
                  </a:solidFill>
                </a:ln>
                <a:solidFill>
                  <a:schemeClr val="tx2">
                    <a:tint val="100000"/>
                    <a:satMod val="250000"/>
                  </a:schemeClr>
                </a:solidFill>
                <a:effectLst>
                  <a:outerShdw blurRad="30000" dist="30000" dir="2700000" algn="tl" rotWithShape="0">
                    <a:schemeClr val="bg2">
                      <a:shade val="45000"/>
                      <a:satMod val="150000"/>
                      <a:alpha val="90000"/>
                    </a:schemeClr>
                  </a:outerShdw>
                  <a:reflection blurRad="6350" stA="55000" endA="300" endPos="45500" dir="5400000" sy="-100000" algn="bl" rotWithShape="0"/>
                </a:effectLst>
                <a:cs typeface="+mn-ea"/>
                <a:sym typeface="+mn-lt"/>
              </a:rPr>
              <a:t>Thank  You</a:t>
            </a:r>
          </a:p>
        </p:txBody>
      </p:sp>
      <p:pic>
        <p:nvPicPr>
          <p:cNvPr id="5" name="Picture 2" descr="http://shudeal.net/2014/images2/question-mar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0016" y="3025158"/>
            <a:ext cx="2376264" cy="2376264"/>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fld id="{ABBCCD31-23C9-4FD8-B180-0D5B96B7323E}" type="datetime1">
              <a:rPr lang="en-US" altLang="zh-CN" smtClean="0"/>
              <a:t>7/16/2018</a:t>
            </a:fld>
            <a:endParaRPr lang="zh-CN" altLang="en-US"/>
          </a:p>
        </p:txBody>
      </p:sp>
      <p:sp>
        <p:nvSpPr>
          <p:cNvPr id="6" name="灯片编号占位符 5"/>
          <p:cNvSpPr>
            <a:spLocks noGrp="1"/>
          </p:cNvSpPr>
          <p:nvPr>
            <p:ph type="sldNum" sz="quarter" idx="12"/>
          </p:nvPr>
        </p:nvSpPr>
        <p:spPr/>
        <p:txBody>
          <a:bodyPr/>
          <a:lstStyle/>
          <a:p>
            <a:fld id="{F78B388F-715E-436B-8376-FDB8088E3FC8}" type="slidenum">
              <a:rPr lang="zh-CN" altLang="en-US" smtClean="0"/>
              <a:t>35</a:t>
            </a:fld>
            <a:endParaRPr lang="zh-CN" altLang="en-US"/>
          </a:p>
        </p:txBody>
      </p:sp>
    </p:spTree>
    <p:extLst>
      <p:ext uri="{BB962C8B-B14F-4D97-AF65-F5344CB8AC3E}">
        <p14:creationId xmlns:p14="http://schemas.microsoft.com/office/powerpoint/2010/main" val="1264815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42695" y="2459470"/>
            <a:ext cx="4586613" cy="110799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ct val="0"/>
              </a:spcBef>
              <a:defRPr/>
            </a:pPr>
            <a:r>
              <a:rPr lang="en-US" sz="6600" b="1" dirty="0" smtClean="0">
                <a:ln w="500">
                  <a:solidFill>
                    <a:schemeClr val="tx2">
                      <a:shade val="20000"/>
                      <a:satMod val="350000"/>
                    </a:schemeClr>
                  </a:solidFill>
                </a:ln>
                <a:solidFill>
                  <a:schemeClr val="tx2">
                    <a:tint val="100000"/>
                    <a:satMod val="250000"/>
                  </a:schemeClr>
                </a:solidFill>
                <a:effectLst>
                  <a:outerShdw blurRad="30000" dist="30000" dir="2700000" algn="tl" rotWithShape="0">
                    <a:schemeClr val="bg2">
                      <a:shade val="45000"/>
                      <a:satMod val="150000"/>
                      <a:alpha val="90000"/>
                    </a:schemeClr>
                  </a:outerShdw>
                  <a:reflection blurRad="6350" stA="55000" endA="300" endPos="45500" dir="5400000" sy="-100000" algn="bl" rotWithShape="0"/>
                </a:effectLst>
                <a:cs typeface="+mn-ea"/>
                <a:sym typeface="+mn-lt"/>
              </a:rPr>
              <a:t>Back Up</a:t>
            </a:r>
            <a:endParaRPr lang="en-US" sz="6600" b="1" dirty="0">
              <a:ln w="500">
                <a:solidFill>
                  <a:schemeClr val="tx2">
                    <a:shade val="20000"/>
                    <a:satMod val="350000"/>
                  </a:schemeClr>
                </a:solidFill>
              </a:ln>
              <a:solidFill>
                <a:schemeClr val="tx2">
                  <a:tint val="100000"/>
                  <a:satMod val="250000"/>
                </a:schemeClr>
              </a:solidFill>
              <a:effectLst>
                <a:outerShdw blurRad="30000" dist="30000" dir="2700000" algn="tl" rotWithShape="0">
                  <a:schemeClr val="bg2">
                    <a:shade val="45000"/>
                    <a:satMod val="150000"/>
                    <a:alpha val="90000"/>
                  </a:schemeClr>
                </a:outerShdw>
                <a:reflection blurRad="6350" stA="55000" endA="300" endPos="45500" dir="5400000" sy="-100000" algn="bl" rotWithShape="0"/>
              </a:effectLst>
              <a:cs typeface="+mn-ea"/>
              <a:sym typeface="+mn-lt"/>
            </a:endParaRPr>
          </a:p>
        </p:txBody>
      </p:sp>
      <p:sp>
        <p:nvSpPr>
          <p:cNvPr id="2" name="日期占位符 1"/>
          <p:cNvSpPr>
            <a:spLocks noGrp="1"/>
          </p:cNvSpPr>
          <p:nvPr>
            <p:ph type="dt" sz="half" idx="10"/>
          </p:nvPr>
        </p:nvSpPr>
        <p:spPr/>
        <p:txBody>
          <a:bodyPr/>
          <a:lstStyle/>
          <a:p>
            <a:fld id="{ABBCCD31-23C9-4FD8-B180-0D5B96B7323E}" type="datetime1">
              <a:rPr lang="en-US" altLang="zh-CN" smtClean="0"/>
              <a:t>7/16/2018</a:t>
            </a:fld>
            <a:endParaRPr lang="zh-CN" altLang="en-US"/>
          </a:p>
        </p:txBody>
      </p:sp>
      <p:sp>
        <p:nvSpPr>
          <p:cNvPr id="6" name="灯片编号占位符 5"/>
          <p:cNvSpPr>
            <a:spLocks noGrp="1"/>
          </p:cNvSpPr>
          <p:nvPr>
            <p:ph type="sldNum" sz="quarter" idx="12"/>
          </p:nvPr>
        </p:nvSpPr>
        <p:spPr/>
        <p:txBody>
          <a:bodyPr/>
          <a:lstStyle/>
          <a:p>
            <a:fld id="{F78B388F-715E-436B-8376-FDB8088E3FC8}" type="slidenum">
              <a:rPr lang="zh-CN" altLang="en-US" smtClean="0"/>
              <a:t>36</a:t>
            </a:fld>
            <a:endParaRPr lang="zh-CN" altLang="en-US"/>
          </a:p>
        </p:txBody>
      </p:sp>
    </p:spTree>
    <p:extLst>
      <p:ext uri="{BB962C8B-B14F-4D97-AF65-F5344CB8AC3E}">
        <p14:creationId xmlns:p14="http://schemas.microsoft.com/office/powerpoint/2010/main" val="82584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D75B9EA-579D-4E82-A1B2-247215221A92}" type="slidenum">
              <a:rPr lang="en-SG" smtClean="0"/>
              <a:pPr/>
              <a:t>37</a:t>
            </a:fld>
            <a:endParaRPr lang="en-SG" dirty="0"/>
          </a:p>
        </p:txBody>
      </p:sp>
      <p:sp>
        <p:nvSpPr>
          <p:cNvPr id="16" name="矩形 15"/>
          <p:cNvSpPr/>
          <p:nvPr/>
        </p:nvSpPr>
        <p:spPr>
          <a:xfrm>
            <a:off x="904792" y="4969252"/>
            <a:ext cx="6253091" cy="1200329"/>
          </a:xfrm>
          <a:prstGeom prst="rect">
            <a:avLst/>
          </a:prstGeom>
        </p:spPr>
        <p:txBody>
          <a:bodyPr wrap="square">
            <a:spAutoFit/>
          </a:bodyPr>
          <a:lstStyle/>
          <a:p>
            <a:r>
              <a:rPr lang="en-US" sz="2400" b="1" dirty="0"/>
              <a:t>Law, </a:t>
            </a:r>
            <a:r>
              <a:rPr lang="en-US" sz="2400" b="1" dirty="0" err="1"/>
              <a:t>OpenVisible</a:t>
            </a:r>
            <a:r>
              <a:rPr lang="en-US" sz="2400" b="1" dirty="0"/>
              <a:t>, </a:t>
            </a:r>
            <a:r>
              <a:rPr lang="en-US" sz="2400" b="1" dirty="0" err="1"/>
              <a:t>OutcomeState</a:t>
            </a:r>
            <a:r>
              <a:rPr lang="en-US" sz="2400" b="1" dirty="0"/>
              <a:t>, </a:t>
            </a:r>
            <a:r>
              <a:rPr lang="en-US" sz="2400" b="1" dirty="0" err="1"/>
              <a:t>NormsRequisites</a:t>
            </a:r>
            <a:r>
              <a:rPr lang="en-US" sz="2400" b="1" dirty="0"/>
              <a:t>, Restriction, </a:t>
            </a:r>
            <a:r>
              <a:rPr lang="en-US" sz="2400" b="1" dirty="0" err="1"/>
              <a:t>NegativePrivacy</a:t>
            </a:r>
            <a:r>
              <a:rPr lang="en-US" sz="2400" b="1" dirty="0"/>
              <a:t>, Intimacy, and </a:t>
            </a:r>
            <a:r>
              <a:rPr lang="en-US" sz="2400" b="1" dirty="0" err="1"/>
              <a:t>PrivateSecret</a:t>
            </a:r>
            <a:endParaRPr lang="en-US" sz="2400" b="1" dirty="0"/>
          </a:p>
        </p:txBody>
      </p:sp>
      <p:sp>
        <p:nvSpPr>
          <p:cNvPr id="17" name="矩形 16"/>
          <p:cNvSpPr/>
          <p:nvPr/>
        </p:nvSpPr>
        <p:spPr>
          <a:xfrm>
            <a:off x="904793" y="4318865"/>
            <a:ext cx="2949451" cy="461665"/>
          </a:xfrm>
          <a:prstGeom prst="rect">
            <a:avLst/>
          </a:prstGeom>
        </p:spPr>
        <p:txBody>
          <a:bodyPr wrap="square">
            <a:spAutoFit/>
          </a:bodyPr>
          <a:lstStyle/>
          <a:p>
            <a:r>
              <a:rPr lang="en-US" sz="2400" b="1" dirty="0" err="1"/>
              <a:t>Privacy_dictionary</a:t>
            </a:r>
            <a:endParaRPr lang="en-US" sz="2400" b="1" dirty="0"/>
          </a:p>
        </p:txBody>
      </p:sp>
      <p:sp>
        <p:nvSpPr>
          <p:cNvPr id="18" name="矩形 17"/>
          <p:cNvSpPr/>
          <p:nvPr/>
        </p:nvSpPr>
        <p:spPr>
          <a:xfrm>
            <a:off x="8071206" y="5147014"/>
            <a:ext cx="3383375" cy="830997"/>
          </a:xfrm>
          <a:prstGeom prst="rect">
            <a:avLst/>
          </a:prstGeom>
        </p:spPr>
        <p:txBody>
          <a:bodyPr wrap="square">
            <a:spAutoFit/>
          </a:bodyPr>
          <a:lstStyle/>
          <a:p>
            <a:r>
              <a:rPr lang="en-US" sz="2400" b="1" dirty="0">
                <a:solidFill>
                  <a:srgbClr val="FF0000"/>
                </a:solidFill>
              </a:rPr>
              <a:t>Formal/ professional</a:t>
            </a:r>
          </a:p>
          <a:p>
            <a:r>
              <a:rPr lang="en-US" sz="2400" b="1" dirty="0">
                <a:solidFill>
                  <a:srgbClr val="FF0000"/>
                </a:solidFill>
              </a:rPr>
              <a:t>Small-scale</a:t>
            </a:r>
          </a:p>
        </p:txBody>
      </p:sp>
      <p:sp>
        <p:nvSpPr>
          <p:cNvPr id="12" name="矩形 11"/>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Experimental Results</a:t>
            </a:r>
            <a:endParaRPr lang="en-US" altLang="zh-CN" sz="3600" b="1" dirty="0">
              <a:cs typeface="+mn-ea"/>
              <a:sym typeface="+mn-lt"/>
            </a:endParaRPr>
          </a:p>
        </p:txBody>
      </p:sp>
      <p:sp>
        <p:nvSpPr>
          <p:cNvPr id="13" name="矩形 12"/>
          <p:cNvSpPr/>
          <p:nvPr/>
        </p:nvSpPr>
        <p:spPr>
          <a:xfrm>
            <a:off x="360318" y="1106436"/>
            <a:ext cx="6096000" cy="523220"/>
          </a:xfrm>
          <a:prstGeom prst="rect">
            <a:avLst/>
          </a:prstGeom>
        </p:spPr>
        <p:txBody>
          <a:bodyPr>
            <a:spAutoFit/>
          </a:bodyPr>
          <a:lstStyle/>
          <a:p>
            <a:pPr marL="457200" indent="-457200">
              <a:buFont typeface="Wingdings" panose="05000000000000000000" pitchFamily="2" charset="2"/>
              <a:buChar char="Ø"/>
            </a:pPr>
            <a:r>
              <a:rPr lang="en-US" altLang="zh-CN" sz="2800" b="1" dirty="0" smtClean="0">
                <a:solidFill>
                  <a:srgbClr val="000000"/>
                </a:solidFill>
                <a:cs typeface="+mn-ea"/>
                <a:sym typeface="+mn-lt"/>
              </a:rPr>
              <a:t>Evaluation of Description</a:t>
            </a:r>
            <a:endParaRPr lang="zh-CN" altLang="en-US" sz="2800" dirty="0">
              <a:cs typeface="+mn-ea"/>
              <a:sym typeface="+mn-lt"/>
            </a:endParaRPr>
          </a:p>
        </p:txBody>
      </p:sp>
      <p:sp>
        <p:nvSpPr>
          <p:cNvPr id="15" name="矩形 14"/>
          <p:cNvSpPr/>
          <p:nvPr/>
        </p:nvSpPr>
        <p:spPr>
          <a:xfrm>
            <a:off x="1006620" y="1805681"/>
            <a:ext cx="10122520" cy="338554"/>
          </a:xfrm>
          <a:prstGeom prst="rect">
            <a:avLst/>
          </a:prstGeom>
        </p:spPr>
        <p:txBody>
          <a:bodyPr wrap="square">
            <a:spAutoFit/>
          </a:bodyPr>
          <a:lstStyle/>
          <a:p>
            <a:r>
              <a:rPr lang="en-US" sz="1600" b="1" dirty="0">
                <a:latin typeface="Microsoft YaHei" panose="020B0503020204020204" pitchFamily="34" charset="-122"/>
                <a:ea typeface="Microsoft YaHei" panose="020B0503020204020204" pitchFamily="34" charset="-122"/>
              </a:rPr>
              <a:t>Table </a:t>
            </a:r>
            <a:r>
              <a:rPr lang="en-US" sz="1600" b="1" dirty="0" smtClean="0">
                <a:latin typeface="Microsoft YaHei" panose="020B0503020204020204" pitchFamily="34" charset="-122"/>
                <a:ea typeface="Microsoft YaHei" panose="020B0503020204020204" pitchFamily="34" charset="-122"/>
              </a:rPr>
              <a:t>3. </a:t>
            </a:r>
            <a:r>
              <a:rPr lang="en-US" sz="1600" b="1" dirty="0">
                <a:latin typeface="Microsoft YaHei" panose="020B0503020204020204" pitchFamily="34" charset="-122"/>
                <a:ea typeface="Microsoft YaHei" panose="020B0503020204020204" pitchFamily="34" charset="-122"/>
              </a:rPr>
              <a:t>Performance comparison of our model trained with different feature configurations. (%)</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794" y="2188066"/>
            <a:ext cx="10360516" cy="1907312"/>
          </a:xfrm>
          <a:prstGeom prst="rect">
            <a:avLst/>
          </a:prstGeom>
        </p:spPr>
      </p:pic>
      <p:sp>
        <p:nvSpPr>
          <p:cNvPr id="23" name="圆角矩形 22"/>
          <p:cNvSpPr/>
          <p:nvPr/>
        </p:nvSpPr>
        <p:spPr>
          <a:xfrm>
            <a:off x="904794" y="2623910"/>
            <a:ext cx="10394857" cy="314162"/>
          </a:xfrm>
          <a:prstGeom prst="roundRect">
            <a:avLst/>
          </a:prstGeom>
          <a:noFill/>
          <a:ln>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46943978"/>
      </p:ext>
    </p:extLst>
  </p:cSld>
  <p:clrMapOvr>
    <a:masterClrMapping/>
  </p:clrMapOvr>
  <mc:AlternateContent xmlns:mc="http://schemas.openxmlformats.org/markup-compatibility/2006" xmlns:p14="http://schemas.microsoft.com/office/powerpoint/2010/main">
    <mc:Choice Requires="p14">
      <p:transition spd="slow" p14:dur="2000" advTm="42714"/>
    </mc:Choice>
    <mc:Fallback xmlns="">
      <p:transition spd="slow" advTm="427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4</a:t>
            </a:fld>
            <a:endParaRPr lang="en-SG" dirty="0"/>
          </a:p>
        </p:txBody>
      </p:sp>
      <p:sp>
        <p:nvSpPr>
          <p:cNvPr id="20" name="文本框 19"/>
          <p:cNvSpPr txBox="1"/>
          <p:nvPr/>
        </p:nvSpPr>
        <p:spPr>
          <a:xfrm>
            <a:off x="436420" y="1154242"/>
            <a:ext cx="10308588"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smtClean="0"/>
              <a:t>The </a:t>
            </a:r>
            <a:r>
              <a:rPr lang="en-US" sz="2800" b="1" dirty="0"/>
              <a:t>default privacy settings usually make UGCs publicly </a:t>
            </a:r>
            <a:r>
              <a:rPr lang="en-US" sz="2800" b="1" dirty="0" smtClean="0"/>
              <a:t>accessible.</a:t>
            </a:r>
            <a:endParaRPr lang="en-US" sz="2800" b="1" dirty="0"/>
          </a:p>
        </p:txBody>
      </p:sp>
      <p:sp>
        <p:nvSpPr>
          <p:cNvPr id="9" name="矩形 8"/>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Motivation</a:t>
            </a:r>
            <a:endParaRPr lang="en-US" altLang="zh-CN" sz="3600" b="1" dirty="0">
              <a:cs typeface="+mn-ea"/>
              <a:sym typeface="+mn-lt"/>
            </a:endParaRPr>
          </a:p>
        </p:txBody>
      </p:sp>
      <p:sp>
        <p:nvSpPr>
          <p:cNvPr id="5" name="矩形 4"/>
          <p:cNvSpPr/>
          <p:nvPr/>
        </p:nvSpPr>
        <p:spPr>
          <a:xfrm>
            <a:off x="757084" y="1819860"/>
            <a:ext cx="6096000" cy="461665"/>
          </a:xfrm>
          <a:prstGeom prst="rect">
            <a:avLst/>
          </a:prstGeom>
        </p:spPr>
        <p:txBody>
          <a:bodyPr>
            <a:spAutoFit/>
          </a:bodyPr>
          <a:lstStyle/>
          <a:p>
            <a:r>
              <a:rPr lang="en-US" altLang="zh-CN" sz="2400" b="1" dirty="0" smtClean="0"/>
              <a:t>A real story…</a:t>
            </a:r>
            <a:endParaRPr lang="zh-CN" altLang="en-US" sz="2400" b="1" dirty="0"/>
          </a:p>
        </p:txBody>
      </p:sp>
      <p:sp>
        <p:nvSpPr>
          <p:cNvPr id="12" name="矩形 11"/>
          <p:cNvSpPr/>
          <p:nvPr/>
        </p:nvSpPr>
        <p:spPr>
          <a:xfrm>
            <a:off x="7326216" y="6356350"/>
            <a:ext cx="2042547" cy="369332"/>
          </a:xfrm>
          <a:prstGeom prst="rect">
            <a:avLst/>
          </a:prstGeom>
        </p:spPr>
        <p:txBody>
          <a:bodyPr wrap="none">
            <a:spAutoFit/>
          </a:bodyPr>
          <a:lstStyle/>
          <a:p>
            <a:r>
              <a:rPr lang="en-US" dirty="0">
                <a:latin typeface="Microsoft YaHei" panose="020B0503020204020204" pitchFamily="34" charset="-122"/>
                <a:ea typeface="Microsoft YaHei" panose="020B0503020204020204" pitchFamily="34" charset="-122"/>
              </a:rPr>
              <a:t>Home in Arizona</a:t>
            </a:r>
          </a:p>
        </p:txBody>
      </p:sp>
      <p:grpSp>
        <p:nvGrpSpPr>
          <p:cNvPr id="13" name="组合 12"/>
          <p:cNvGrpSpPr/>
          <p:nvPr/>
        </p:nvGrpSpPr>
        <p:grpSpPr>
          <a:xfrm>
            <a:off x="3082942" y="3519146"/>
            <a:ext cx="3460652" cy="1397046"/>
            <a:chOff x="1912903" y="2752036"/>
            <a:chExt cx="3460652" cy="1397046"/>
          </a:xfrm>
        </p:grpSpPr>
        <p:sp>
          <p:nvSpPr>
            <p:cNvPr id="14" name="圆角矩形标注 13"/>
            <p:cNvSpPr/>
            <p:nvPr/>
          </p:nvSpPr>
          <p:spPr>
            <a:xfrm rot="5400000">
              <a:off x="2944706" y="1720233"/>
              <a:ext cx="1397046" cy="3460652"/>
            </a:xfrm>
            <a:prstGeom prst="wedgeRoundRectCallout">
              <a:avLst>
                <a:gd name="adj1" fmla="val -21634"/>
                <a:gd name="adj2" fmla="val 55147"/>
                <a:gd name="adj3" fmla="val 16667"/>
              </a:avLst>
            </a:prstGeom>
            <a:solidFill>
              <a:srgbClr val="19A7E1">
                <a:alpha val="30000"/>
              </a:srgb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SG" sz="1400">
                <a:latin typeface="Microsoft YaHei" panose="020B0503020204020204" pitchFamily="34" charset="-122"/>
                <a:ea typeface="Microsoft YaHei" panose="020B0503020204020204" pitchFamily="34" charset="-122"/>
              </a:endParaRPr>
            </a:p>
          </p:txBody>
        </p:sp>
        <p:sp>
          <p:nvSpPr>
            <p:cNvPr id="15" name="矩形 14"/>
            <p:cNvSpPr/>
            <p:nvPr/>
          </p:nvSpPr>
          <p:spPr>
            <a:xfrm>
              <a:off x="2012613" y="2927846"/>
              <a:ext cx="3261230" cy="1077218"/>
            </a:xfrm>
            <a:prstGeom prst="rect">
              <a:avLst/>
            </a:prstGeom>
            <a:ln w="25400">
              <a:solidFill>
                <a:schemeClr val="accent1"/>
              </a:solidFill>
              <a:prstDash val="solid"/>
            </a:ln>
          </p:spPr>
          <p:txBody>
            <a:bodyPr wrap="square">
              <a:spAutoFit/>
            </a:bodyPr>
            <a:lstStyle/>
            <a:p>
              <a:pPr algn="just"/>
              <a:r>
                <a:rPr lang="en-US" sz="1600" dirty="0">
                  <a:latin typeface="Microsoft YaHei" panose="020B0503020204020204" pitchFamily="34" charset="-122"/>
                  <a:ea typeface="Microsoft YaHei" panose="020B0503020204020204" pitchFamily="34" charset="-122"/>
                </a:rPr>
                <a:t>Looking forward to my family vacation to Saint Louis, where we would be visiting family friends for the week.</a:t>
              </a:r>
            </a:p>
          </p:txBody>
        </p:sp>
      </p:grpSp>
      <p:pic>
        <p:nvPicPr>
          <p:cNvPr id="16" name="Picture 4" descr="http://vault.starproperty.my.s3.amazonaws.com/wp-content/uploads/2013/06/break-in-robbery-graphic-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9149" y="4668299"/>
            <a:ext cx="2203986" cy="1636460"/>
          </a:xfrm>
          <a:prstGeom prst="rect">
            <a:avLst/>
          </a:prstGeom>
          <a:noFill/>
          <a:effectLst>
            <a:glow rad="101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7" name="矩形 16"/>
          <p:cNvSpPr/>
          <p:nvPr/>
        </p:nvSpPr>
        <p:spPr>
          <a:xfrm>
            <a:off x="1607909" y="4403025"/>
            <a:ext cx="1271345" cy="646331"/>
          </a:xfrm>
          <a:prstGeom prst="rect">
            <a:avLst/>
          </a:prstGeom>
        </p:spPr>
        <p:txBody>
          <a:bodyPr wrap="square">
            <a:spAutoFit/>
          </a:bodyPr>
          <a:lstStyle/>
          <a:p>
            <a:r>
              <a:rPr lang="en-US" dirty="0">
                <a:latin typeface="Microsoft YaHei" panose="020B0503020204020204" pitchFamily="34" charset="-122"/>
                <a:ea typeface="Microsoft YaHei" panose="020B0503020204020204" pitchFamily="34" charset="-122"/>
                <a:cs typeface="Times New Roman" panose="02020603050405020304" pitchFamily="18" charset="0"/>
              </a:rPr>
              <a:t>Video podcaster</a:t>
            </a:r>
            <a:endParaRPr lang="en-US" dirty="0">
              <a:latin typeface="Microsoft YaHei" panose="020B0503020204020204" pitchFamily="34" charset="-122"/>
              <a:ea typeface="Microsoft YaHei" panose="020B0503020204020204" pitchFamily="34" charset="-122"/>
            </a:endParaRPr>
          </a:p>
        </p:txBody>
      </p:sp>
      <p:pic>
        <p:nvPicPr>
          <p:cNvPr id="18" name="Picture 2" descr="http://cdn2.business2community.com/wp-content/uploads/2013/06/tweet_31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7908" y="3396380"/>
            <a:ext cx="984410" cy="98441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3082942" y="5038038"/>
            <a:ext cx="3460652" cy="958272"/>
            <a:chOff x="2550537" y="4300267"/>
            <a:chExt cx="4614202" cy="1181685"/>
          </a:xfrm>
        </p:grpSpPr>
        <p:sp>
          <p:nvSpPr>
            <p:cNvPr id="21" name="圆角矩形标注 20"/>
            <p:cNvSpPr/>
            <p:nvPr/>
          </p:nvSpPr>
          <p:spPr>
            <a:xfrm rot="5400000">
              <a:off x="4266795" y="2584009"/>
              <a:ext cx="1181685" cy="4614202"/>
            </a:xfrm>
            <a:prstGeom prst="wedgeRoundRectCallout">
              <a:avLst>
                <a:gd name="adj1" fmla="val -21634"/>
                <a:gd name="adj2" fmla="val 55147"/>
                <a:gd name="adj3" fmla="val 16667"/>
              </a:avLst>
            </a:prstGeom>
            <a:solidFill>
              <a:srgbClr val="19A7E1">
                <a:alpha val="30000"/>
              </a:srgb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SG" sz="1400">
                <a:latin typeface="Microsoft YaHei" panose="020B0503020204020204" pitchFamily="34" charset="-122"/>
                <a:ea typeface="Microsoft YaHei" panose="020B0503020204020204" pitchFamily="34" charset="-122"/>
              </a:endParaRPr>
            </a:p>
          </p:txBody>
        </p:sp>
        <p:sp>
          <p:nvSpPr>
            <p:cNvPr id="22" name="矩形 21"/>
            <p:cNvSpPr/>
            <p:nvPr/>
          </p:nvSpPr>
          <p:spPr>
            <a:xfrm>
              <a:off x="2696937" y="4505195"/>
              <a:ext cx="4348306" cy="721110"/>
            </a:xfrm>
            <a:prstGeom prst="rect">
              <a:avLst/>
            </a:prstGeom>
            <a:ln w="25400">
              <a:solidFill>
                <a:schemeClr val="accent1"/>
              </a:solidFill>
              <a:prstDash val="solid"/>
            </a:ln>
          </p:spPr>
          <p:txBody>
            <a:bodyPr wrap="square">
              <a:spAutoFit/>
            </a:bodyPr>
            <a:lstStyle/>
            <a:p>
              <a:r>
                <a:rPr lang="en-US" sz="1600" dirty="0">
                  <a:latin typeface="Microsoft YaHei" panose="020B0503020204020204" pitchFamily="34" charset="-122"/>
                  <a:ea typeface="Microsoft YaHei" panose="020B0503020204020204" pitchFamily="34" charset="-122"/>
                </a:rPr>
                <a:t>We had successfully arrived in Missouri.</a:t>
              </a:r>
            </a:p>
          </p:txBody>
        </p:sp>
      </p:grpSp>
      <p:sp>
        <p:nvSpPr>
          <p:cNvPr id="24" name="矩形 23"/>
          <p:cNvSpPr/>
          <p:nvPr/>
        </p:nvSpPr>
        <p:spPr>
          <a:xfrm>
            <a:off x="3082941" y="3188555"/>
            <a:ext cx="1300356" cy="369332"/>
          </a:xfrm>
          <a:prstGeom prst="rect">
            <a:avLst/>
          </a:prstGeom>
        </p:spPr>
        <p:txBody>
          <a:bodyPr wrap="none">
            <a:spAutoFit/>
          </a:bodyPr>
          <a:lstStyle/>
          <a:p>
            <a:r>
              <a:rPr lang="en-SG" dirty="0">
                <a:latin typeface="Microsoft YaHei" panose="020B0503020204020204" pitchFamily="34" charset="-122"/>
                <a:ea typeface="Microsoft YaHei" panose="020B0503020204020204" pitchFamily="34" charset="-122"/>
              </a:rPr>
              <a:t>June 2009</a:t>
            </a:r>
          </a:p>
        </p:txBody>
      </p:sp>
      <p:pic>
        <p:nvPicPr>
          <p:cNvPr id="25" name="Picture 4" descr="http://cliparts.co/cliparts/pi5/r8q/pi5r8q5M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6176" y="2107878"/>
            <a:ext cx="2782847" cy="1617530"/>
          </a:xfrm>
          <a:prstGeom prst="rect">
            <a:avLst/>
          </a:prstGeom>
          <a:noFill/>
          <a:effectLst>
            <a:glow rad="101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
        <p:nvSpPr>
          <p:cNvPr id="26" name="矩形 25"/>
          <p:cNvSpPr/>
          <p:nvPr/>
        </p:nvSpPr>
        <p:spPr>
          <a:xfrm>
            <a:off x="7068513" y="3785712"/>
            <a:ext cx="2681888" cy="369332"/>
          </a:xfrm>
          <a:prstGeom prst="rect">
            <a:avLst/>
          </a:prstGeom>
        </p:spPr>
        <p:txBody>
          <a:bodyPr wrap="none">
            <a:spAutoFit/>
          </a:bodyPr>
          <a:lstStyle/>
          <a:p>
            <a:r>
              <a:rPr lang="en-US" dirty="0">
                <a:latin typeface="Microsoft YaHei" panose="020B0503020204020204" pitchFamily="34" charset="-122"/>
                <a:ea typeface="Microsoft YaHei" panose="020B0503020204020204" pitchFamily="34" charset="-122"/>
              </a:rPr>
              <a:t>Vacation at S</a:t>
            </a:r>
            <a:r>
              <a:rPr lang="en-US" altLang="zh-CN" dirty="0">
                <a:latin typeface="Microsoft YaHei" panose="020B0503020204020204" pitchFamily="34" charset="-122"/>
                <a:ea typeface="Microsoft YaHei" panose="020B0503020204020204" pitchFamily="34" charset="-122"/>
              </a:rPr>
              <a:t>aint Louis</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58879317"/>
      </p:ext>
    </p:extLst>
  </p:cSld>
  <p:clrMapOvr>
    <a:masterClrMapping/>
  </p:clrMapOvr>
  <p:transition advTm="153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anim calcmode="lin" valueType="num">
                                      <p:cBhvr>
                                        <p:cTn id="8" dur="250" fill="hold"/>
                                        <p:tgtEl>
                                          <p:spTgt spid="24"/>
                                        </p:tgtEl>
                                        <p:attrNameLst>
                                          <p:attrName>ppt_x</p:attrName>
                                        </p:attrNameLst>
                                      </p:cBhvr>
                                      <p:tavLst>
                                        <p:tav tm="0">
                                          <p:val>
                                            <p:strVal val="#ppt_x"/>
                                          </p:val>
                                        </p:tav>
                                        <p:tav tm="100000">
                                          <p:val>
                                            <p:strVal val="#ppt_x"/>
                                          </p:val>
                                        </p:tav>
                                      </p:tavLst>
                                    </p:anim>
                                    <p:anim calcmode="lin" valueType="num">
                                      <p:cBhvr>
                                        <p:cTn id="9"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arn(inVertical)">
                                      <p:cBhvr>
                                        <p:cTn id="24" dur="500"/>
                                        <p:tgtEl>
                                          <p:spTgt spid="2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par>
                                <p:cTn id="33" presetID="16" presetClass="entr" presetSubtype="21"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5</a:t>
            </a:fld>
            <a:endParaRPr lang="en-SG" dirty="0"/>
          </a:p>
        </p:txBody>
      </p:sp>
      <p:sp>
        <p:nvSpPr>
          <p:cNvPr id="20" name="矩形 19"/>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Motivation</a:t>
            </a:r>
            <a:endParaRPr lang="en-US" altLang="zh-CN" sz="3600" b="1" dirty="0">
              <a:cs typeface="+mn-ea"/>
              <a:sym typeface="+mn-lt"/>
            </a:endParaRPr>
          </a:p>
        </p:txBody>
      </p:sp>
      <p:sp>
        <p:nvSpPr>
          <p:cNvPr id="21" name="文本框 20"/>
          <p:cNvSpPr txBox="1"/>
          <p:nvPr/>
        </p:nvSpPr>
        <p:spPr>
          <a:xfrm>
            <a:off x="436420" y="1154242"/>
            <a:ext cx="11440948" cy="1384995"/>
          </a:xfrm>
          <a:prstGeom prst="rect">
            <a:avLst/>
          </a:prstGeom>
          <a:noFill/>
        </p:spPr>
        <p:txBody>
          <a:bodyPr wrap="square" rtlCol="0">
            <a:spAutoFit/>
          </a:bodyPr>
          <a:lstStyle/>
          <a:p>
            <a:pPr marL="285750" indent="-285750">
              <a:buFont typeface="Arial" panose="020B0604020202020204" pitchFamily="34" charset="0"/>
              <a:buChar char="•"/>
            </a:pPr>
            <a:r>
              <a:rPr lang="en-US" sz="2800" b="1" dirty="0" smtClean="0"/>
              <a:t>Users </a:t>
            </a:r>
            <a:r>
              <a:rPr lang="en-US" sz="2800" b="1" dirty="0"/>
              <a:t>may </a:t>
            </a:r>
            <a:r>
              <a:rPr lang="en-US" sz="2800" b="1" dirty="0" smtClean="0"/>
              <a:t>even be </a:t>
            </a:r>
            <a:r>
              <a:rPr lang="en-US" sz="2800" b="1" dirty="0"/>
              <a:t>unaware of the privacy leakage when they are posting on </a:t>
            </a:r>
            <a:r>
              <a:rPr lang="en-US" sz="2800" b="1" dirty="0" smtClean="0"/>
              <a:t>social networks,</a:t>
            </a:r>
            <a:r>
              <a:rPr lang="en-US" altLang="zh-CN" sz="2800" b="1" dirty="0"/>
              <a:t> </a:t>
            </a:r>
            <a:r>
              <a:rPr lang="en-US" altLang="zh-CN" sz="2800" b="1" dirty="0" smtClean="0"/>
              <a:t>which leads to the </a:t>
            </a:r>
            <a:r>
              <a:rPr lang="en-US" altLang="zh-CN" sz="2800" b="1" dirty="0"/>
              <a:t>regrettable </a:t>
            </a:r>
            <a:r>
              <a:rPr lang="en-US" altLang="zh-CN" sz="2800" b="1" dirty="0" smtClean="0"/>
              <a:t>messages [1].</a:t>
            </a:r>
            <a:r>
              <a:rPr lang="en-US" altLang="zh-CN" sz="2800" b="1" dirty="0"/>
              <a:t/>
            </a:r>
            <a:br>
              <a:rPr lang="en-US" altLang="zh-CN" sz="2800" b="1" dirty="0"/>
            </a:br>
            <a:endParaRPr lang="en-US" sz="2800" b="1" dirty="0"/>
          </a:p>
        </p:txBody>
      </p:sp>
      <p:pic>
        <p:nvPicPr>
          <p:cNvPr id="22" name="Picture 6" descr="Image result for regret  and delet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921"/>
          <a:stretch/>
        </p:blipFill>
        <p:spPr bwMode="auto">
          <a:xfrm>
            <a:off x="4434479" y="2342592"/>
            <a:ext cx="3223452" cy="284931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3" name="矩形 22"/>
          <p:cNvSpPr/>
          <p:nvPr/>
        </p:nvSpPr>
        <p:spPr>
          <a:xfrm>
            <a:off x="4933689" y="5314695"/>
            <a:ext cx="2225033" cy="369332"/>
          </a:xfrm>
          <a:prstGeom prst="rect">
            <a:avLst/>
          </a:prstGeom>
        </p:spPr>
        <p:txBody>
          <a:bodyPr wrap="none">
            <a:spAutoFit/>
          </a:bodyPr>
          <a:lstStyle/>
          <a:p>
            <a:r>
              <a:rPr lang="en-US" dirty="0">
                <a:solidFill>
                  <a:srgbClr val="FF0000"/>
                </a:solidFill>
              </a:rPr>
              <a:t>Regrettable </a:t>
            </a:r>
            <a:r>
              <a:rPr lang="en-US" dirty="0"/>
              <a:t>messages</a:t>
            </a:r>
          </a:p>
        </p:txBody>
      </p:sp>
      <p:sp>
        <p:nvSpPr>
          <p:cNvPr id="24" name="矩形 23"/>
          <p:cNvSpPr/>
          <p:nvPr/>
        </p:nvSpPr>
        <p:spPr>
          <a:xfrm>
            <a:off x="683226" y="6077247"/>
            <a:ext cx="10670574" cy="523220"/>
          </a:xfrm>
          <a:prstGeom prst="rect">
            <a:avLst/>
          </a:prstGeom>
        </p:spPr>
        <p:txBody>
          <a:bodyPr wrap="square">
            <a:spAutoFit/>
          </a:bodyPr>
          <a:lstStyle/>
          <a:p>
            <a:r>
              <a:rPr lang="en-US" sz="1400" dirty="0" smtClean="0">
                <a:solidFill>
                  <a:srgbClr val="222222"/>
                </a:solidFill>
              </a:rPr>
              <a:t>[1]</a:t>
            </a:r>
            <a:r>
              <a:rPr lang="en-US" sz="1400" dirty="0" smtClean="0"/>
              <a:t> </a:t>
            </a:r>
            <a:r>
              <a:rPr lang="en-US" sz="1400" dirty="0"/>
              <a:t>Sleeper, M.; </a:t>
            </a:r>
            <a:r>
              <a:rPr lang="en-US" sz="1400" dirty="0" err="1"/>
              <a:t>Cranshaw</a:t>
            </a:r>
            <a:r>
              <a:rPr lang="en-US" sz="1400" dirty="0"/>
              <a:t>, J.; Kelley, P. G.; Ur, B.; </a:t>
            </a:r>
            <a:r>
              <a:rPr lang="en-US" sz="1400" dirty="0" err="1"/>
              <a:t>Acquisti</a:t>
            </a:r>
            <a:r>
              <a:rPr lang="en-US" sz="1400" dirty="0"/>
              <a:t>, A.; </a:t>
            </a:r>
            <a:r>
              <a:rPr lang="en-US" sz="1400" dirty="0" err="1"/>
              <a:t>Cranor</a:t>
            </a:r>
            <a:r>
              <a:rPr lang="en-US" sz="1400" dirty="0"/>
              <a:t>, L. F.; and </a:t>
            </a:r>
            <a:r>
              <a:rPr lang="en-US" sz="1400" dirty="0" err="1"/>
              <a:t>Sadeh</a:t>
            </a:r>
            <a:r>
              <a:rPr lang="en-US" sz="1400" dirty="0"/>
              <a:t>, N. 2013. I read my twitter the next morning and was astonished: A conversational perspective on twitter regrets. In SIGCHI.</a:t>
            </a:r>
          </a:p>
        </p:txBody>
      </p:sp>
      <p:sp>
        <p:nvSpPr>
          <p:cNvPr id="7" name="矩形 6"/>
          <p:cNvSpPr/>
          <p:nvPr/>
        </p:nvSpPr>
        <p:spPr>
          <a:xfrm>
            <a:off x="550605" y="2967335"/>
            <a:ext cx="10933471" cy="1446550"/>
          </a:xfrm>
          <a:prstGeom prst="rect">
            <a:avLst/>
          </a:prstGeom>
          <a:solidFill>
            <a:schemeClr val="bg1">
              <a:alpha val="50000"/>
            </a:schemeClr>
          </a:solidFill>
          <a:ln w="38100">
            <a:solidFill>
              <a:srgbClr val="FF0000"/>
            </a:solidFill>
          </a:ln>
        </p:spPr>
        <p:txBody>
          <a:bodyPr wrap="square">
            <a:spAutoFit/>
          </a:bodyPr>
          <a:lstStyle/>
          <a:p>
            <a:r>
              <a:rPr lang="en-US" altLang="zh-CN" sz="4400" b="1" dirty="0" smtClean="0">
                <a:solidFill>
                  <a:srgbClr val="000000"/>
                </a:solidFill>
              </a:rPr>
              <a:t>Privacy </a:t>
            </a:r>
            <a:r>
              <a:rPr lang="en-US" altLang="zh-CN" sz="4400" b="1" dirty="0">
                <a:solidFill>
                  <a:srgbClr val="000000"/>
                </a:solidFill>
              </a:rPr>
              <a:t>leakage via </a:t>
            </a:r>
            <a:r>
              <a:rPr lang="en-US" altLang="zh-CN" sz="4400" b="1" dirty="0" smtClean="0">
                <a:solidFill>
                  <a:srgbClr val="000000"/>
                </a:solidFill>
              </a:rPr>
              <a:t>UGCs deserves </a:t>
            </a:r>
            <a:r>
              <a:rPr lang="en-US" altLang="zh-CN" sz="4400" b="1" dirty="0">
                <a:solidFill>
                  <a:srgbClr val="000000"/>
                </a:solidFill>
              </a:rPr>
              <a:t>our special </a:t>
            </a:r>
            <a:r>
              <a:rPr lang="en-US" altLang="zh-CN" sz="4400" b="1" dirty="0" smtClean="0">
                <a:solidFill>
                  <a:srgbClr val="000000"/>
                </a:solidFill>
              </a:rPr>
              <a:t>attention</a:t>
            </a:r>
            <a:r>
              <a:rPr lang="en-US" altLang="zh-CN" sz="4400" b="1" dirty="0" smtClean="0"/>
              <a:t>.</a:t>
            </a:r>
            <a:endParaRPr lang="zh-CN" altLang="en-US" sz="4400" b="1" dirty="0"/>
          </a:p>
        </p:txBody>
      </p:sp>
    </p:spTree>
    <p:extLst>
      <p:ext uri="{BB962C8B-B14F-4D97-AF65-F5344CB8AC3E}">
        <p14:creationId xmlns:p14="http://schemas.microsoft.com/office/powerpoint/2010/main" val="3776534860"/>
      </p:ext>
    </p:extLst>
  </p:cSld>
  <p:clrMapOvr>
    <a:masterClrMapping/>
  </p:clrMapOvr>
  <p:transition advTm="153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6</a:t>
            </a:fld>
            <a:endParaRPr lang="en-SG" dirty="0"/>
          </a:p>
        </p:txBody>
      </p:sp>
      <p:sp>
        <p:nvSpPr>
          <p:cNvPr id="17" name="矩形 16"/>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Related Work</a:t>
            </a:r>
            <a:endParaRPr lang="en-US" altLang="zh-CN" sz="3600" b="1" dirty="0">
              <a:cs typeface="+mn-ea"/>
              <a:sym typeface="+mn-lt"/>
            </a:endParaRPr>
          </a:p>
        </p:txBody>
      </p:sp>
      <p:sp>
        <p:nvSpPr>
          <p:cNvPr id="5" name="矩形 4"/>
          <p:cNvSpPr/>
          <p:nvPr/>
        </p:nvSpPr>
        <p:spPr>
          <a:xfrm>
            <a:off x="442452" y="1011844"/>
            <a:ext cx="6096000" cy="523220"/>
          </a:xfrm>
          <a:prstGeom prst="rect">
            <a:avLst/>
          </a:prstGeom>
        </p:spPr>
        <p:txBody>
          <a:bodyPr>
            <a:spAutoFit/>
          </a:bodyPr>
          <a:lstStyle/>
          <a:p>
            <a:r>
              <a:rPr lang="en-US" altLang="zh-CN" sz="2800" b="1" dirty="0">
                <a:solidFill>
                  <a:srgbClr val="000000"/>
                </a:solidFill>
              </a:rPr>
              <a:t>Privacy</a:t>
            </a:r>
            <a:r>
              <a:rPr lang="en-US" altLang="zh-CN" sz="2800" dirty="0"/>
              <a:t> </a:t>
            </a:r>
            <a:endParaRPr lang="zh-CN" altLang="en-US" sz="2800" dirty="0"/>
          </a:p>
        </p:txBody>
      </p:sp>
      <p:sp>
        <p:nvSpPr>
          <p:cNvPr id="6" name="矩形 5"/>
          <p:cNvSpPr/>
          <p:nvPr/>
        </p:nvSpPr>
        <p:spPr>
          <a:xfrm>
            <a:off x="442452" y="1891831"/>
            <a:ext cx="2674374" cy="523220"/>
          </a:xfrm>
          <a:prstGeom prst="rect">
            <a:avLst/>
          </a:prstGeom>
        </p:spPr>
        <p:txBody>
          <a:bodyPr wrap="square">
            <a:spAutoFit/>
          </a:bodyPr>
          <a:lstStyle/>
          <a:p>
            <a:r>
              <a:rPr lang="en-US" altLang="zh-CN" sz="2800" b="1" dirty="0" smtClean="0">
                <a:solidFill>
                  <a:srgbClr val="000000"/>
                </a:solidFill>
              </a:rPr>
              <a:t>Structured Data</a:t>
            </a:r>
            <a:endParaRPr lang="zh-CN" altLang="en-US" sz="2800" dirty="0"/>
          </a:p>
        </p:txBody>
      </p:sp>
      <p:sp>
        <p:nvSpPr>
          <p:cNvPr id="7" name="矩形 6"/>
          <p:cNvSpPr/>
          <p:nvPr/>
        </p:nvSpPr>
        <p:spPr>
          <a:xfrm>
            <a:off x="6415549" y="1891831"/>
            <a:ext cx="3298722" cy="523220"/>
          </a:xfrm>
          <a:prstGeom prst="rect">
            <a:avLst/>
          </a:prstGeom>
        </p:spPr>
        <p:txBody>
          <a:bodyPr wrap="square">
            <a:spAutoFit/>
          </a:bodyPr>
          <a:lstStyle/>
          <a:p>
            <a:r>
              <a:rPr lang="en-US" altLang="zh-CN" sz="2800" b="1" dirty="0" smtClean="0">
                <a:solidFill>
                  <a:srgbClr val="000000"/>
                </a:solidFill>
              </a:rPr>
              <a:t>Unstructured Data</a:t>
            </a:r>
            <a:endParaRPr lang="zh-CN" altLang="en-US" sz="2800" dirty="0"/>
          </a:p>
        </p:txBody>
      </p:sp>
      <p:sp>
        <p:nvSpPr>
          <p:cNvPr id="8" name="矩形 7"/>
          <p:cNvSpPr/>
          <p:nvPr/>
        </p:nvSpPr>
        <p:spPr>
          <a:xfrm>
            <a:off x="1106221" y="3888989"/>
            <a:ext cx="3426449" cy="523220"/>
          </a:xfrm>
          <a:prstGeom prst="rect">
            <a:avLst/>
          </a:prstGeom>
        </p:spPr>
        <p:txBody>
          <a:bodyPr wrap="square">
            <a:spAutoFit/>
          </a:bodyPr>
          <a:lstStyle/>
          <a:p>
            <a:r>
              <a:rPr lang="en-US" altLang="zh-CN" sz="2800" b="1" dirty="0" smtClean="0">
                <a:cs typeface="+mn-ea"/>
                <a:sym typeface="+mn-lt"/>
              </a:rPr>
              <a:t>Trajectory records…</a:t>
            </a:r>
            <a:endParaRPr lang="en-US" altLang="zh-CN" sz="2800" b="1" dirty="0">
              <a:cs typeface="+mn-ea"/>
              <a:sym typeface="+mn-lt"/>
            </a:endParaRPr>
          </a:p>
        </p:txBody>
      </p:sp>
      <p:sp>
        <p:nvSpPr>
          <p:cNvPr id="9" name="checked-box_59006"/>
          <p:cNvSpPr>
            <a:spLocks noChangeAspect="1"/>
          </p:cNvSpPr>
          <p:nvPr/>
        </p:nvSpPr>
        <p:spPr bwMode="auto">
          <a:xfrm>
            <a:off x="576801" y="2771818"/>
            <a:ext cx="368849" cy="312731"/>
          </a:xfrm>
          <a:custGeom>
            <a:avLst/>
            <a:gdLst>
              <a:gd name="connsiteX0" fmla="*/ 547942 w 604873"/>
              <a:gd name="connsiteY0" fmla="*/ 48205 h 512847"/>
              <a:gd name="connsiteX1" fmla="*/ 556470 w 604873"/>
              <a:gd name="connsiteY1" fmla="*/ 52003 h 512847"/>
              <a:gd name="connsiteX2" fmla="*/ 601185 w 604873"/>
              <a:gd name="connsiteY2" fmla="*/ 96199 h 512847"/>
              <a:gd name="connsiteX3" fmla="*/ 604873 w 604873"/>
              <a:gd name="connsiteY3" fmla="*/ 104947 h 512847"/>
              <a:gd name="connsiteX4" fmla="*/ 601185 w 604873"/>
              <a:gd name="connsiteY4" fmla="*/ 113694 h 512847"/>
              <a:gd name="connsiteX5" fmla="*/ 319062 w 604873"/>
              <a:gd name="connsiteY5" fmla="*/ 395445 h 512847"/>
              <a:gd name="connsiteX6" fmla="*/ 310304 w 604873"/>
              <a:gd name="connsiteY6" fmla="*/ 399128 h 512847"/>
              <a:gd name="connsiteX7" fmla="*/ 301545 w 604873"/>
              <a:gd name="connsiteY7" fmla="*/ 395445 h 512847"/>
              <a:gd name="connsiteX8" fmla="*/ 166476 w 604873"/>
              <a:gd name="connsiteY8" fmla="*/ 260554 h 512847"/>
              <a:gd name="connsiteX9" fmla="*/ 163249 w 604873"/>
              <a:gd name="connsiteY9" fmla="*/ 252267 h 512847"/>
              <a:gd name="connsiteX10" fmla="*/ 166476 w 604873"/>
              <a:gd name="connsiteY10" fmla="*/ 243520 h 512847"/>
              <a:gd name="connsiteX11" fmla="*/ 211192 w 604873"/>
              <a:gd name="connsiteY11" fmla="*/ 198864 h 512847"/>
              <a:gd name="connsiteX12" fmla="*/ 228709 w 604873"/>
              <a:gd name="connsiteY12" fmla="*/ 198864 h 512847"/>
              <a:gd name="connsiteX13" fmla="*/ 310304 w 604873"/>
              <a:gd name="connsiteY13" fmla="*/ 280351 h 512847"/>
              <a:gd name="connsiteX14" fmla="*/ 539413 w 604873"/>
              <a:gd name="connsiteY14" fmla="*/ 52003 h 512847"/>
              <a:gd name="connsiteX15" fmla="*/ 547942 w 604873"/>
              <a:gd name="connsiteY15" fmla="*/ 48205 h 512847"/>
              <a:gd name="connsiteX16" fmla="*/ 12448 w 604873"/>
              <a:gd name="connsiteY16" fmla="*/ 0 h 512847"/>
              <a:gd name="connsiteX17" fmla="*/ 501600 w 604873"/>
              <a:gd name="connsiteY17" fmla="*/ 0 h 512847"/>
              <a:gd name="connsiteX18" fmla="*/ 513587 w 604873"/>
              <a:gd name="connsiteY18" fmla="*/ 11969 h 512847"/>
              <a:gd name="connsiteX19" fmla="*/ 461491 w 604873"/>
              <a:gd name="connsiteY19" fmla="*/ 61229 h 512847"/>
              <a:gd name="connsiteX20" fmla="*/ 61317 w 604873"/>
              <a:gd name="connsiteY20" fmla="*/ 61229 h 512847"/>
              <a:gd name="connsiteX21" fmla="*/ 61317 w 604873"/>
              <a:gd name="connsiteY21" fmla="*/ 451618 h 512847"/>
              <a:gd name="connsiteX22" fmla="*/ 452270 w 604873"/>
              <a:gd name="connsiteY22" fmla="*/ 451618 h 512847"/>
              <a:gd name="connsiteX23" fmla="*/ 452270 w 604873"/>
              <a:gd name="connsiteY23" fmla="*/ 332384 h 512847"/>
              <a:gd name="connsiteX24" fmla="*/ 513587 w 604873"/>
              <a:gd name="connsiteY24" fmla="*/ 267933 h 512847"/>
              <a:gd name="connsiteX25" fmla="*/ 513587 w 604873"/>
              <a:gd name="connsiteY25" fmla="*/ 500417 h 512847"/>
              <a:gd name="connsiteX26" fmla="*/ 501600 w 604873"/>
              <a:gd name="connsiteY26" fmla="*/ 512847 h 512847"/>
              <a:gd name="connsiteX27" fmla="*/ 12448 w 604873"/>
              <a:gd name="connsiteY27" fmla="*/ 512847 h 512847"/>
              <a:gd name="connsiteX28" fmla="*/ 0 w 604873"/>
              <a:gd name="connsiteY28" fmla="*/ 500417 h 512847"/>
              <a:gd name="connsiteX29" fmla="*/ 0 w 604873"/>
              <a:gd name="connsiteY29" fmla="*/ 11969 h 512847"/>
              <a:gd name="connsiteX30" fmla="*/ 12448 w 604873"/>
              <a:gd name="connsiteY30" fmla="*/ 0 h 51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4873" h="512847">
                <a:moveTo>
                  <a:pt x="547942" y="48205"/>
                </a:moveTo>
                <a:cubicBezTo>
                  <a:pt x="551053" y="48205"/>
                  <a:pt x="554165" y="49471"/>
                  <a:pt x="556470" y="52003"/>
                </a:cubicBezTo>
                <a:lnTo>
                  <a:pt x="601185" y="96199"/>
                </a:lnTo>
                <a:cubicBezTo>
                  <a:pt x="603490" y="98501"/>
                  <a:pt x="604873" y="101724"/>
                  <a:pt x="604873" y="104947"/>
                </a:cubicBezTo>
                <a:cubicBezTo>
                  <a:pt x="604873" y="108169"/>
                  <a:pt x="603490" y="111392"/>
                  <a:pt x="601185" y="113694"/>
                </a:cubicBezTo>
                <a:lnTo>
                  <a:pt x="319062" y="395445"/>
                </a:lnTo>
                <a:cubicBezTo>
                  <a:pt x="316296" y="397747"/>
                  <a:pt x="313530" y="399128"/>
                  <a:pt x="310304" y="399128"/>
                </a:cubicBezTo>
                <a:cubicBezTo>
                  <a:pt x="307077" y="399128"/>
                  <a:pt x="303850" y="397747"/>
                  <a:pt x="301545" y="395445"/>
                </a:cubicBezTo>
                <a:lnTo>
                  <a:pt x="166476" y="260554"/>
                </a:lnTo>
                <a:cubicBezTo>
                  <a:pt x="164171" y="258252"/>
                  <a:pt x="163249" y="255490"/>
                  <a:pt x="163249" y="252267"/>
                </a:cubicBezTo>
                <a:cubicBezTo>
                  <a:pt x="163249" y="249045"/>
                  <a:pt x="164171" y="245822"/>
                  <a:pt x="166476" y="243520"/>
                </a:cubicBezTo>
                <a:lnTo>
                  <a:pt x="211192" y="198864"/>
                </a:lnTo>
                <a:cubicBezTo>
                  <a:pt x="215802" y="194260"/>
                  <a:pt x="223638" y="194260"/>
                  <a:pt x="228709" y="198864"/>
                </a:cubicBezTo>
                <a:lnTo>
                  <a:pt x="310304" y="280351"/>
                </a:lnTo>
                <a:lnTo>
                  <a:pt x="539413" y="52003"/>
                </a:lnTo>
                <a:cubicBezTo>
                  <a:pt x="541718" y="49471"/>
                  <a:pt x="544830" y="48205"/>
                  <a:pt x="547942" y="48205"/>
                </a:cubicBezTo>
                <a:close/>
                <a:moveTo>
                  <a:pt x="12448" y="0"/>
                </a:moveTo>
                <a:lnTo>
                  <a:pt x="501600" y="0"/>
                </a:lnTo>
                <a:cubicBezTo>
                  <a:pt x="508055" y="0"/>
                  <a:pt x="513587" y="5524"/>
                  <a:pt x="513587" y="11969"/>
                </a:cubicBezTo>
                <a:lnTo>
                  <a:pt x="461491" y="61229"/>
                </a:lnTo>
                <a:lnTo>
                  <a:pt x="61317" y="61229"/>
                </a:lnTo>
                <a:lnTo>
                  <a:pt x="61317" y="451618"/>
                </a:lnTo>
                <a:lnTo>
                  <a:pt x="452270" y="451618"/>
                </a:lnTo>
                <a:lnTo>
                  <a:pt x="452270" y="332384"/>
                </a:lnTo>
                <a:lnTo>
                  <a:pt x="513587" y="267933"/>
                </a:lnTo>
                <a:lnTo>
                  <a:pt x="513587" y="500417"/>
                </a:lnTo>
                <a:cubicBezTo>
                  <a:pt x="513587" y="507323"/>
                  <a:pt x="508516" y="512847"/>
                  <a:pt x="501600" y="512847"/>
                </a:cubicBezTo>
                <a:lnTo>
                  <a:pt x="12448" y="512847"/>
                </a:lnTo>
                <a:cubicBezTo>
                  <a:pt x="5533" y="512847"/>
                  <a:pt x="0" y="507323"/>
                  <a:pt x="0" y="500417"/>
                </a:cubicBezTo>
                <a:lnTo>
                  <a:pt x="0" y="11969"/>
                </a:lnTo>
                <a:cubicBezTo>
                  <a:pt x="0" y="5524"/>
                  <a:pt x="5533" y="0"/>
                  <a:pt x="12448" y="0"/>
                </a:cubicBezTo>
                <a:close/>
              </a:path>
            </a:pathLst>
          </a:custGeom>
          <a:solidFill>
            <a:schemeClr val="accent1"/>
          </a:solidFill>
          <a:ln>
            <a:noFill/>
          </a:ln>
        </p:spPr>
      </p:sp>
      <p:sp>
        <p:nvSpPr>
          <p:cNvPr id="10" name="checked-box_59006"/>
          <p:cNvSpPr>
            <a:spLocks noChangeAspect="1"/>
          </p:cNvSpPr>
          <p:nvPr/>
        </p:nvSpPr>
        <p:spPr bwMode="auto">
          <a:xfrm>
            <a:off x="576801" y="3384144"/>
            <a:ext cx="368849" cy="312731"/>
          </a:xfrm>
          <a:custGeom>
            <a:avLst/>
            <a:gdLst>
              <a:gd name="connsiteX0" fmla="*/ 547942 w 604873"/>
              <a:gd name="connsiteY0" fmla="*/ 48205 h 512847"/>
              <a:gd name="connsiteX1" fmla="*/ 556470 w 604873"/>
              <a:gd name="connsiteY1" fmla="*/ 52003 h 512847"/>
              <a:gd name="connsiteX2" fmla="*/ 601185 w 604873"/>
              <a:gd name="connsiteY2" fmla="*/ 96199 h 512847"/>
              <a:gd name="connsiteX3" fmla="*/ 604873 w 604873"/>
              <a:gd name="connsiteY3" fmla="*/ 104947 h 512847"/>
              <a:gd name="connsiteX4" fmla="*/ 601185 w 604873"/>
              <a:gd name="connsiteY4" fmla="*/ 113694 h 512847"/>
              <a:gd name="connsiteX5" fmla="*/ 319062 w 604873"/>
              <a:gd name="connsiteY5" fmla="*/ 395445 h 512847"/>
              <a:gd name="connsiteX6" fmla="*/ 310304 w 604873"/>
              <a:gd name="connsiteY6" fmla="*/ 399128 h 512847"/>
              <a:gd name="connsiteX7" fmla="*/ 301545 w 604873"/>
              <a:gd name="connsiteY7" fmla="*/ 395445 h 512847"/>
              <a:gd name="connsiteX8" fmla="*/ 166476 w 604873"/>
              <a:gd name="connsiteY8" fmla="*/ 260554 h 512847"/>
              <a:gd name="connsiteX9" fmla="*/ 163249 w 604873"/>
              <a:gd name="connsiteY9" fmla="*/ 252267 h 512847"/>
              <a:gd name="connsiteX10" fmla="*/ 166476 w 604873"/>
              <a:gd name="connsiteY10" fmla="*/ 243520 h 512847"/>
              <a:gd name="connsiteX11" fmla="*/ 211192 w 604873"/>
              <a:gd name="connsiteY11" fmla="*/ 198864 h 512847"/>
              <a:gd name="connsiteX12" fmla="*/ 228709 w 604873"/>
              <a:gd name="connsiteY12" fmla="*/ 198864 h 512847"/>
              <a:gd name="connsiteX13" fmla="*/ 310304 w 604873"/>
              <a:gd name="connsiteY13" fmla="*/ 280351 h 512847"/>
              <a:gd name="connsiteX14" fmla="*/ 539413 w 604873"/>
              <a:gd name="connsiteY14" fmla="*/ 52003 h 512847"/>
              <a:gd name="connsiteX15" fmla="*/ 547942 w 604873"/>
              <a:gd name="connsiteY15" fmla="*/ 48205 h 512847"/>
              <a:gd name="connsiteX16" fmla="*/ 12448 w 604873"/>
              <a:gd name="connsiteY16" fmla="*/ 0 h 512847"/>
              <a:gd name="connsiteX17" fmla="*/ 501600 w 604873"/>
              <a:gd name="connsiteY17" fmla="*/ 0 h 512847"/>
              <a:gd name="connsiteX18" fmla="*/ 513587 w 604873"/>
              <a:gd name="connsiteY18" fmla="*/ 11969 h 512847"/>
              <a:gd name="connsiteX19" fmla="*/ 461491 w 604873"/>
              <a:gd name="connsiteY19" fmla="*/ 61229 h 512847"/>
              <a:gd name="connsiteX20" fmla="*/ 61317 w 604873"/>
              <a:gd name="connsiteY20" fmla="*/ 61229 h 512847"/>
              <a:gd name="connsiteX21" fmla="*/ 61317 w 604873"/>
              <a:gd name="connsiteY21" fmla="*/ 451618 h 512847"/>
              <a:gd name="connsiteX22" fmla="*/ 452270 w 604873"/>
              <a:gd name="connsiteY22" fmla="*/ 451618 h 512847"/>
              <a:gd name="connsiteX23" fmla="*/ 452270 w 604873"/>
              <a:gd name="connsiteY23" fmla="*/ 332384 h 512847"/>
              <a:gd name="connsiteX24" fmla="*/ 513587 w 604873"/>
              <a:gd name="connsiteY24" fmla="*/ 267933 h 512847"/>
              <a:gd name="connsiteX25" fmla="*/ 513587 w 604873"/>
              <a:gd name="connsiteY25" fmla="*/ 500417 h 512847"/>
              <a:gd name="connsiteX26" fmla="*/ 501600 w 604873"/>
              <a:gd name="connsiteY26" fmla="*/ 512847 h 512847"/>
              <a:gd name="connsiteX27" fmla="*/ 12448 w 604873"/>
              <a:gd name="connsiteY27" fmla="*/ 512847 h 512847"/>
              <a:gd name="connsiteX28" fmla="*/ 0 w 604873"/>
              <a:gd name="connsiteY28" fmla="*/ 500417 h 512847"/>
              <a:gd name="connsiteX29" fmla="*/ 0 w 604873"/>
              <a:gd name="connsiteY29" fmla="*/ 11969 h 512847"/>
              <a:gd name="connsiteX30" fmla="*/ 12448 w 604873"/>
              <a:gd name="connsiteY30" fmla="*/ 0 h 51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4873" h="512847">
                <a:moveTo>
                  <a:pt x="547942" y="48205"/>
                </a:moveTo>
                <a:cubicBezTo>
                  <a:pt x="551053" y="48205"/>
                  <a:pt x="554165" y="49471"/>
                  <a:pt x="556470" y="52003"/>
                </a:cubicBezTo>
                <a:lnTo>
                  <a:pt x="601185" y="96199"/>
                </a:lnTo>
                <a:cubicBezTo>
                  <a:pt x="603490" y="98501"/>
                  <a:pt x="604873" y="101724"/>
                  <a:pt x="604873" y="104947"/>
                </a:cubicBezTo>
                <a:cubicBezTo>
                  <a:pt x="604873" y="108169"/>
                  <a:pt x="603490" y="111392"/>
                  <a:pt x="601185" y="113694"/>
                </a:cubicBezTo>
                <a:lnTo>
                  <a:pt x="319062" y="395445"/>
                </a:lnTo>
                <a:cubicBezTo>
                  <a:pt x="316296" y="397747"/>
                  <a:pt x="313530" y="399128"/>
                  <a:pt x="310304" y="399128"/>
                </a:cubicBezTo>
                <a:cubicBezTo>
                  <a:pt x="307077" y="399128"/>
                  <a:pt x="303850" y="397747"/>
                  <a:pt x="301545" y="395445"/>
                </a:cubicBezTo>
                <a:lnTo>
                  <a:pt x="166476" y="260554"/>
                </a:lnTo>
                <a:cubicBezTo>
                  <a:pt x="164171" y="258252"/>
                  <a:pt x="163249" y="255490"/>
                  <a:pt x="163249" y="252267"/>
                </a:cubicBezTo>
                <a:cubicBezTo>
                  <a:pt x="163249" y="249045"/>
                  <a:pt x="164171" y="245822"/>
                  <a:pt x="166476" y="243520"/>
                </a:cubicBezTo>
                <a:lnTo>
                  <a:pt x="211192" y="198864"/>
                </a:lnTo>
                <a:cubicBezTo>
                  <a:pt x="215802" y="194260"/>
                  <a:pt x="223638" y="194260"/>
                  <a:pt x="228709" y="198864"/>
                </a:cubicBezTo>
                <a:lnTo>
                  <a:pt x="310304" y="280351"/>
                </a:lnTo>
                <a:lnTo>
                  <a:pt x="539413" y="52003"/>
                </a:lnTo>
                <a:cubicBezTo>
                  <a:pt x="541718" y="49471"/>
                  <a:pt x="544830" y="48205"/>
                  <a:pt x="547942" y="48205"/>
                </a:cubicBezTo>
                <a:close/>
                <a:moveTo>
                  <a:pt x="12448" y="0"/>
                </a:moveTo>
                <a:lnTo>
                  <a:pt x="501600" y="0"/>
                </a:lnTo>
                <a:cubicBezTo>
                  <a:pt x="508055" y="0"/>
                  <a:pt x="513587" y="5524"/>
                  <a:pt x="513587" y="11969"/>
                </a:cubicBezTo>
                <a:lnTo>
                  <a:pt x="461491" y="61229"/>
                </a:lnTo>
                <a:lnTo>
                  <a:pt x="61317" y="61229"/>
                </a:lnTo>
                <a:lnTo>
                  <a:pt x="61317" y="451618"/>
                </a:lnTo>
                <a:lnTo>
                  <a:pt x="452270" y="451618"/>
                </a:lnTo>
                <a:lnTo>
                  <a:pt x="452270" y="332384"/>
                </a:lnTo>
                <a:lnTo>
                  <a:pt x="513587" y="267933"/>
                </a:lnTo>
                <a:lnTo>
                  <a:pt x="513587" y="500417"/>
                </a:lnTo>
                <a:cubicBezTo>
                  <a:pt x="513587" y="507323"/>
                  <a:pt x="508516" y="512847"/>
                  <a:pt x="501600" y="512847"/>
                </a:cubicBezTo>
                <a:lnTo>
                  <a:pt x="12448" y="512847"/>
                </a:lnTo>
                <a:cubicBezTo>
                  <a:pt x="5533" y="512847"/>
                  <a:pt x="0" y="507323"/>
                  <a:pt x="0" y="500417"/>
                </a:cubicBezTo>
                <a:lnTo>
                  <a:pt x="0" y="11969"/>
                </a:lnTo>
                <a:cubicBezTo>
                  <a:pt x="0" y="5524"/>
                  <a:pt x="5533" y="0"/>
                  <a:pt x="12448" y="0"/>
                </a:cubicBezTo>
                <a:close/>
              </a:path>
            </a:pathLst>
          </a:custGeom>
          <a:solidFill>
            <a:schemeClr val="accent1"/>
          </a:solidFill>
          <a:ln>
            <a:noFill/>
          </a:ln>
        </p:spPr>
      </p:sp>
      <p:sp>
        <p:nvSpPr>
          <p:cNvPr id="11" name="checked-box_59006"/>
          <p:cNvSpPr>
            <a:spLocks noChangeAspect="1"/>
          </p:cNvSpPr>
          <p:nvPr/>
        </p:nvSpPr>
        <p:spPr bwMode="auto">
          <a:xfrm>
            <a:off x="576801" y="3996470"/>
            <a:ext cx="368849" cy="312731"/>
          </a:xfrm>
          <a:custGeom>
            <a:avLst/>
            <a:gdLst>
              <a:gd name="connsiteX0" fmla="*/ 547942 w 604873"/>
              <a:gd name="connsiteY0" fmla="*/ 48205 h 512847"/>
              <a:gd name="connsiteX1" fmla="*/ 556470 w 604873"/>
              <a:gd name="connsiteY1" fmla="*/ 52003 h 512847"/>
              <a:gd name="connsiteX2" fmla="*/ 601185 w 604873"/>
              <a:gd name="connsiteY2" fmla="*/ 96199 h 512847"/>
              <a:gd name="connsiteX3" fmla="*/ 604873 w 604873"/>
              <a:gd name="connsiteY3" fmla="*/ 104947 h 512847"/>
              <a:gd name="connsiteX4" fmla="*/ 601185 w 604873"/>
              <a:gd name="connsiteY4" fmla="*/ 113694 h 512847"/>
              <a:gd name="connsiteX5" fmla="*/ 319062 w 604873"/>
              <a:gd name="connsiteY5" fmla="*/ 395445 h 512847"/>
              <a:gd name="connsiteX6" fmla="*/ 310304 w 604873"/>
              <a:gd name="connsiteY6" fmla="*/ 399128 h 512847"/>
              <a:gd name="connsiteX7" fmla="*/ 301545 w 604873"/>
              <a:gd name="connsiteY7" fmla="*/ 395445 h 512847"/>
              <a:gd name="connsiteX8" fmla="*/ 166476 w 604873"/>
              <a:gd name="connsiteY8" fmla="*/ 260554 h 512847"/>
              <a:gd name="connsiteX9" fmla="*/ 163249 w 604873"/>
              <a:gd name="connsiteY9" fmla="*/ 252267 h 512847"/>
              <a:gd name="connsiteX10" fmla="*/ 166476 w 604873"/>
              <a:gd name="connsiteY10" fmla="*/ 243520 h 512847"/>
              <a:gd name="connsiteX11" fmla="*/ 211192 w 604873"/>
              <a:gd name="connsiteY11" fmla="*/ 198864 h 512847"/>
              <a:gd name="connsiteX12" fmla="*/ 228709 w 604873"/>
              <a:gd name="connsiteY12" fmla="*/ 198864 h 512847"/>
              <a:gd name="connsiteX13" fmla="*/ 310304 w 604873"/>
              <a:gd name="connsiteY13" fmla="*/ 280351 h 512847"/>
              <a:gd name="connsiteX14" fmla="*/ 539413 w 604873"/>
              <a:gd name="connsiteY14" fmla="*/ 52003 h 512847"/>
              <a:gd name="connsiteX15" fmla="*/ 547942 w 604873"/>
              <a:gd name="connsiteY15" fmla="*/ 48205 h 512847"/>
              <a:gd name="connsiteX16" fmla="*/ 12448 w 604873"/>
              <a:gd name="connsiteY16" fmla="*/ 0 h 512847"/>
              <a:gd name="connsiteX17" fmla="*/ 501600 w 604873"/>
              <a:gd name="connsiteY17" fmla="*/ 0 h 512847"/>
              <a:gd name="connsiteX18" fmla="*/ 513587 w 604873"/>
              <a:gd name="connsiteY18" fmla="*/ 11969 h 512847"/>
              <a:gd name="connsiteX19" fmla="*/ 461491 w 604873"/>
              <a:gd name="connsiteY19" fmla="*/ 61229 h 512847"/>
              <a:gd name="connsiteX20" fmla="*/ 61317 w 604873"/>
              <a:gd name="connsiteY20" fmla="*/ 61229 h 512847"/>
              <a:gd name="connsiteX21" fmla="*/ 61317 w 604873"/>
              <a:gd name="connsiteY21" fmla="*/ 451618 h 512847"/>
              <a:gd name="connsiteX22" fmla="*/ 452270 w 604873"/>
              <a:gd name="connsiteY22" fmla="*/ 451618 h 512847"/>
              <a:gd name="connsiteX23" fmla="*/ 452270 w 604873"/>
              <a:gd name="connsiteY23" fmla="*/ 332384 h 512847"/>
              <a:gd name="connsiteX24" fmla="*/ 513587 w 604873"/>
              <a:gd name="connsiteY24" fmla="*/ 267933 h 512847"/>
              <a:gd name="connsiteX25" fmla="*/ 513587 w 604873"/>
              <a:gd name="connsiteY25" fmla="*/ 500417 h 512847"/>
              <a:gd name="connsiteX26" fmla="*/ 501600 w 604873"/>
              <a:gd name="connsiteY26" fmla="*/ 512847 h 512847"/>
              <a:gd name="connsiteX27" fmla="*/ 12448 w 604873"/>
              <a:gd name="connsiteY27" fmla="*/ 512847 h 512847"/>
              <a:gd name="connsiteX28" fmla="*/ 0 w 604873"/>
              <a:gd name="connsiteY28" fmla="*/ 500417 h 512847"/>
              <a:gd name="connsiteX29" fmla="*/ 0 w 604873"/>
              <a:gd name="connsiteY29" fmla="*/ 11969 h 512847"/>
              <a:gd name="connsiteX30" fmla="*/ 12448 w 604873"/>
              <a:gd name="connsiteY30" fmla="*/ 0 h 51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4873" h="512847">
                <a:moveTo>
                  <a:pt x="547942" y="48205"/>
                </a:moveTo>
                <a:cubicBezTo>
                  <a:pt x="551053" y="48205"/>
                  <a:pt x="554165" y="49471"/>
                  <a:pt x="556470" y="52003"/>
                </a:cubicBezTo>
                <a:lnTo>
                  <a:pt x="601185" y="96199"/>
                </a:lnTo>
                <a:cubicBezTo>
                  <a:pt x="603490" y="98501"/>
                  <a:pt x="604873" y="101724"/>
                  <a:pt x="604873" y="104947"/>
                </a:cubicBezTo>
                <a:cubicBezTo>
                  <a:pt x="604873" y="108169"/>
                  <a:pt x="603490" y="111392"/>
                  <a:pt x="601185" y="113694"/>
                </a:cubicBezTo>
                <a:lnTo>
                  <a:pt x="319062" y="395445"/>
                </a:lnTo>
                <a:cubicBezTo>
                  <a:pt x="316296" y="397747"/>
                  <a:pt x="313530" y="399128"/>
                  <a:pt x="310304" y="399128"/>
                </a:cubicBezTo>
                <a:cubicBezTo>
                  <a:pt x="307077" y="399128"/>
                  <a:pt x="303850" y="397747"/>
                  <a:pt x="301545" y="395445"/>
                </a:cubicBezTo>
                <a:lnTo>
                  <a:pt x="166476" y="260554"/>
                </a:lnTo>
                <a:cubicBezTo>
                  <a:pt x="164171" y="258252"/>
                  <a:pt x="163249" y="255490"/>
                  <a:pt x="163249" y="252267"/>
                </a:cubicBezTo>
                <a:cubicBezTo>
                  <a:pt x="163249" y="249045"/>
                  <a:pt x="164171" y="245822"/>
                  <a:pt x="166476" y="243520"/>
                </a:cubicBezTo>
                <a:lnTo>
                  <a:pt x="211192" y="198864"/>
                </a:lnTo>
                <a:cubicBezTo>
                  <a:pt x="215802" y="194260"/>
                  <a:pt x="223638" y="194260"/>
                  <a:pt x="228709" y="198864"/>
                </a:cubicBezTo>
                <a:lnTo>
                  <a:pt x="310304" y="280351"/>
                </a:lnTo>
                <a:lnTo>
                  <a:pt x="539413" y="52003"/>
                </a:lnTo>
                <a:cubicBezTo>
                  <a:pt x="541718" y="49471"/>
                  <a:pt x="544830" y="48205"/>
                  <a:pt x="547942" y="48205"/>
                </a:cubicBezTo>
                <a:close/>
                <a:moveTo>
                  <a:pt x="12448" y="0"/>
                </a:moveTo>
                <a:lnTo>
                  <a:pt x="501600" y="0"/>
                </a:lnTo>
                <a:cubicBezTo>
                  <a:pt x="508055" y="0"/>
                  <a:pt x="513587" y="5524"/>
                  <a:pt x="513587" y="11969"/>
                </a:cubicBezTo>
                <a:lnTo>
                  <a:pt x="461491" y="61229"/>
                </a:lnTo>
                <a:lnTo>
                  <a:pt x="61317" y="61229"/>
                </a:lnTo>
                <a:lnTo>
                  <a:pt x="61317" y="451618"/>
                </a:lnTo>
                <a:lnTo>
                  <a:pt x="452270" y="451618"/>
                </a:lnTo>
                <a:lnTo>
                  <a:pt x="452270" y="332384"/>
                </a:lnTo>
                <a:lnTo>
                  <a:pt x="513587" y="267933"/>
                </a:lnTo>
                <a:lnTo>
                  <a:pt x="513587" y="500417"/>
                </a:lnTo>
                <a:cubicBezTo>
                  <a:pt x="513587" y="507323"/>
                  <a:pt x="508516" y="512847"/>
                  <a:pt x="501600" y="512847"/>
                </a:cubicBezTo>
                <a:lnTo>
                  <a:pt x="12448" y="512847"/>
                </a:lnTo>
                <a:cubicBezTo>
                  <a:pt x="5533" y="512847"/>
                  <a:pt x="0" y="507323"/>
                  <a:pt x="0" y="500417"/>
                </a:cubicBezTo>
                <a:lnTo>
                  <a:pt x="0" y="11969"/>
                </a:lnTo>
                <a:cubicBezTo>
                  <a:pt x="0" y="5524"/>
                  <a:pt x="5533" y="0"/>
                  <a:pt x="12448" y="0"/>
                </a:cubicBezTo>
                <a:close/>
              </a:path>
            </a:pathLst>
          </a:custGeom>
          <a:solidFill>
            <a:schemeClr val="accent1"/>
          </a:solidFill>
          <a:ln>
            <a:noFill/>
          </a:ln>
        </p:spPr>
      </p:sp>
      <p:sp>
        <p:nvSpPr>
          <p:cNvPr id="12" name="矩形 11"/>
          <p:cNvSpPr/>
          <p:nvPr/>
        </p:nvSpPr>
        <p:spPr>
          <a:xfrm>
            <a:off x="1106221" y="3258894"/>
            <a:ext cx="2964333" cy="523220"/>
          </a:xfrm>
          <a:prstGeom prst="rect">
            <a:avLst/>
          </a:prstGeom>
        </p:spPr>
        <p:txBody>
          <a:bodyPr wrap="square">
            <a:spAutoFit/>
          </a:bodyPr>
          <a:lstStyle/>
          <a:p>
            <a:r>
              <a:rPr lang="en-US" altLang="zh-CN" sz="2800" b="1" dirty="0" smtClean="0">
                <a:cs typeface="+mn-ea"/>
                <a:sym typeface="+mn-lt"/>
              </a:rPr>
              <a:t>Privacy settings,</a:t>
            </a:r>
            <a:endParaRPr lang="en-US" altLang="zh-CN" sz="2800" b="1" dirty="0">
              <a:cs typeface="+mn-ea"/>
              <a:sym typeface="+mn-lt"/>
            </a:endParaRPr>
          </a:p>
        </p:txBody>
      </p:sp>
      <p:sp>
        <p:nvSpPr>
          <p:cNvPr id="13" name="矩形 12"/>
          <p:cNvSpPr/>
          <p:nvPr/>
        </p:nvSpPr>
        <p:spPr>
          <a:xfrm>
            <a:off x="1106222" y="2628800"/>
            <a:ext cx="3918062" cy="523220"/>
          </a:xfrm>
          <a:prstGeom prst="rect">
            <a:avLst/>
          </a:prstGeom>
        </p:spPr>
        <p:txBody>
          <a:bodyPr wrap="square">
            <a:spAutoFit/>
          </a:bodyPr>
          <a:lstStyle/>
          <a:p>
            <a:r>
              <a:rPr lang="en-US" altLang="zh-CN" sz="2800" b="1" dirty="0" smtClean="0">
                <a:cs typeface="+mn-ea"/>
                <a:sym typeface="+mn-lt"/>
              </a:rPr>
              <a:t>User structured profiles,</a:t>
            </a:r>
            <a:endParaRPr lang="en-US" altLang="zh-CN" sz="2800" b="1" dirty="0">
              <a:cs typeface="+mn-ea"/>
              <a:sym typeface="+mn-lt"/>
            </a:endParaRPr>
          </a:p>
        </p:txBody>
      </p:sp>
      <p:sp>
        <p:nvSpPr>
          <p:cNvPr id="4" name="矩形 3"/>
          <p:cNvSpPr/>
          <p:nvPr/>
        </p:nvSpPr>
        <p:spPr>
          <a:xfrm>
            <a:off x="360318" y="4704124"/>
            <a:ext cx="4849740" cy="1938992"/>
          </a:xfrm>
          <a:prstGeom prst="rect">
            <a:avLst/>
          </a:prstGeom>
        </p:spPr>
        <p:txBody>
          <a:bodyPr wrap="square">
            <a:spAutoFit/>
          </a:bodyPr>
          <a:lstStyle/>
          <a:p>
            <a:pPr algn="just"/>
            <a:r>
              <a:rPr lang="en-US" altLang="zh-CN" sz="2400" b="1" dirty="0" smtClean="0">
                <a:solidFill>
                  <a:srgbClr val="000000"/>
                </a:solidFill>
              </a:rPr>
              <a:t>Far too </a:t>
            </a:r>
            <a:r>
              <a:rPr lang="en-US" altLang="zh-CN" sz="2400" b="1" dirty="0">
                <a:solidFill>
                  <a:srgbClr val="FF0000"/>
                </a:solidFill>
              </a:rPr>
              <a:t>little</a:t>
            </a:r>
            <a:r>
              <a:rPr lang="en-US" altLang="zh-CN" sz="2400" b="1" dirty="0">
                <a:solidFill>
                  <a:srgbClr val="000000"/>
                </a:solidFill>
              </a:rPr>
              <a:t> attention has been paid to investigate users’ </a:t>
            </a:r>
            <a:r>
              <a:rPr lang="en-US" altLang="zh-CN" sz="2400" b="1" dirty="0" smtClean="0">
                <a:solidFill>
                  <a:srgbClr val="000000"/>
                </a:solidFill>
              </a:rPr>
              <a:t>unstructured data</a:t>
            </a:r>
            <a:r>
              <a:rPr lang="en-US" altLang="zh-CN" sz="2400" b="1" dirty="0" smtClean="0"/>
              <a:t>,</a:t>
            </a:r>
            <a:r>
              <a:rPr lang="en-US" altLang="zh-CN" sz="2400" b="1" dirty="0"/>
              <a:t> whereby the </a:t>
            </a:r>
            <a:r>
              <a:rPr lang="en-US" altLang="zh-CN" sz="2400" b="1" dirty="0">
                <a:solidFill>
                  <a:srgbClr val="FF0000"/>
                </a:solidFill>
              </a:rPr>
              <a:t>data volume is larger, information is richer, and</a:t>
            </a:r>
            <a:br>
              <a:rPr lang="en-US" altLang="zh-CN" sz="2400" b="1" dirty="0">
                <a:solidFill>
                  <a:srgbClr val="FF0000"/>
                </a:solidFill>
              </a:rPr>
            </a:br>
            <a:r>
              <a:rPr lang="en-US" altLang="zh-CN" sz="2400" b="1" dirty="0">
                <a:solidFill>
                  <a:srgbClr val="FF0000"/>
                </a:solidFill>
              </a:rPr>
              <a:t>privacy issues are more </a:t>
            </a:r>
            <a:r>
              <a:rPr lang="en-US" altLang="zh-CN" sz="2400" b="1" dirty="0" smtClean="0">
                <a:solidFill>
                  <a:srgbClr val="FF0000"/>
                </a:solidFill>
              </a:rPr>
              <a:t>prominent</a:t>
            </a:r>
            <a:r>
              <a:rPr lang="en-US" altLang="zh-CN" sz="2400" b="1" dirty="0" smtClean="0"/>
              <a:t>.</a:t>
            </a:r>
          </a:p>
        </p:txBody>
      </p:sp>
      <p:sp>
        <p:nvSpPr>
          <p:cNvPr id="15" name="checked-box_59006"/>
          <p:cNvSpPr>
            <a:spLocks noChangeAspect="1"/>
          </p:cNvSpPr>
          <p:nvPr/>
        </p:nvSpPr>
        <p:spPr bwMode="auto">
          <a:xfrm>
            <a:off x="6415549" y="2771818"/>
            <a:ext cx="368849" cy="312731"/>
          </a:xfrm>
          <a:custGeom>
            <a:avLst/>
            <a:gdLst>
              <a:gd name="connsiteX0" fmla="*/ 547942 w 604873"/>
              <a:gd name="connsiteY0" fmla="*/ 48205 h 512847"/>
              <a:gd name="connsiteX1" fmla="*/ 556470 w 604873"/>
              <a:gd name="connsiteY1" fmla="*/ 52003 h 512847"/>
              <a:gd name="connsiteX2" fmla="*/ 601185 w 604873"/>
              <a:gd name="connsiteY2" fmla="*/ 96199 h 512847"/>
              <a:gd name="connsiteX3" fmla="*/ 604873 w 604873"/>
              <a:gd name="connsiteY3" fmla="*/ 104947 h 512847"/>
              <a:gd name="connsiteX4" fmla="*/ 601185 w 604873"/>
              <a:gd name="connsiteY4" fmla="*/ 113694 h 512847"/>
              <a:gd name="connsiteX5" fmla="*/ 319062 w 604873"/>
              <a:gd name="connsiteY5" fmla="*/ 395445 h 512847"/>
              <a:gd name="connsiteX6" fmla="*/ 310304 w 604873"/>
              <a:gd name="connsiteY6" fmla="*/ 399128 h 512847"/>
              <a:gd name="connsiteX7" fmla="*/ 301545 w 604873"/>
              <a:gd name="connsiteY7" fmla="*/ 395445 h 512847"/>
              <a:gd name="connsiteX8" fmla="*/ 166476 w 604873"/>
              <a:gd name="connsiteY8" fmla="*/ 260554 h 512847"/>
              <a:gd name="connsiteX9" fmla="*/ 163249 w 604873"/>
              <a:gd name="connsiteY9" fmla="*/ 252267 h 512847"/>
              <a:gd name="connsiteX10" fmla="*/ 166476 w 604873"/>
              <a:gd name="connsiteY10" fmla="*/ 243520 h 512847"/>
              <a:gd name="connsiteX11" fmla="*/ 211192 w 604873"/>
              <a:gd name="connsiteY11" fmla="*/ 198864 h 512847"/>
              <a:gd name="connsiteX12" fmla="*/ 228709 w 604873"/>
              <a:gd name="connsiteY12" fmla="*/ 198864 h 512847"/>
              <a:gd name="connsiteX13" fmla="*/ 310304 w 604873"/>
              <a:gd name="connsiteY13" fmla="*/ 280351 h 512847"/>
              <a:gd name="connsiteX14" fmla="*/ 539413 w 604873"/>
              <a:gd name="connsiteY14" fmla="*/ 52003 h 512847"/>
              <a:gd name="connsiteX15" fmla="*/ 547942 w 604873"/>
              <a:gd name="connsiteY15" fmla="*/ 48205 h 512847"/>
              <a:gd name="connsiteX16" fmla="*/ 12448 w 604873"/>
              <a:gd name="connsiteY16" fmla="*/ 0 h 512847"/>
              <a:gd name="connsiteX17" fmla="*/ 501600 w 604873"/>
              <a:gd name="connsiteY17" fmla="*/ 0 h 512847"/>
              <a:gd name="connsiteX18" fmla="*/ 513587 w 604873"/>
              <a:gd name="connsiteY18" fmla="*/ 11969 h 512847"/>
              <a:gd name="connsiteX19" fmla="*/ 461491 w 604873"/>
              <a:gd name="connsiteY19" fmla="*/ 61229 h 512847"/>
              <a:gd name="connsiteX20" fmla="*/ 61317 w 604873"/>
              <a:gd name="connsiteY20" fmla="*/ 61229 h 512847"/>
              <a:gd name="connsiteX21" fmla="*/ 61317 w 604873"/>
              <a:gd name="connsiteY21" fmla="*/ 451618 h 512847"/>
              <a:gd name="connsiteX22" fmla="*/ 452270 w 604873"/>
              <a:gd name="connsiteY22" fmla="*/ 451618 h 512847"/>
              <a:gd name="connsiteX23" fmla="*/ 452270 w 604873"/>
              <a:gd name="connsiteY23" fmla="*/ 332384 h 512847"/>
              <a:gd name="connsiteX24" fmla="*/ 513587 w 604873"/>
              <a:gd name="connsiteY24" fmla="*/ 267933 h 512847"/>
              <a:gd name="connsiteX25" fmla="*/ 513587 w 604873"/>
              <a:gd name="connsiteY25" fmla="*/ 500417 h 512847"/>
              <a:gd name="connsiteX26" fmla="*/ 501600 w 604873"/>
              <a:gd name="connsiteY26" fmla="*/ 512847 h 512847"/>
              <a:gd name="connsiteX27" fmla="*/ 12448 w 604873"/>
              <a:gd name="connsiteY27" fmla="*/ 512847 h 512847"/>
              <a:gd name="connsiteX28" fmla="*/ 0 w 604873"/>
              <a:gd name="connsiteY28" fmla="*/ 500417 h 512847"/>
              <a:gd name="connsiteX29" fmla="*/ 0 w 604873"/>
              <a:gd name="connsiteY29" fmla="*/ 11969 h 512847"/>
              <a:gd name="connsiteX30" fmla="*/ 12448 w 604873"/>
              <a:gd name="connsiteY30" fmla="*/ 0 h 51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4873" h="512847">
                <a:moveTo>
                  <a:pt x="547942" y="48205"/>
                </a:moveTo>
                <a:cubicBezTo>
                  <a:pt x="551053" y="48205"/>
                  <a:pt x="554165" y="49471"/>
                  <a:pt x="556470" y="52003"/>
                </a:cubicBezTo>
                <a:lnTo>
                  <a:pt x="601185" y="96199"/>
                </a:lnTo>
                <a:cubicBezTo>
                  <a:pt x="603490" y="98501"/>
                  <a:pt x="604873" y="101724"/>
                  <a:pt x="604873" y="104947"/>
                </a:cubicBezTo>
                <a:cubicBezTo>
                  <a:pt x="604873" y="108169"/>
                  <a:pt x="603490" y="111392"/>
                  <a:pt x="601185" y="113694"/>
                </a:cubicBezTo>
                <a:lnTo>
                  <a:pt x="319062" y="395445"/>
                </a:lnTo>
                <a:cubicBezTo>
                  <a:pt x="316296" y="397747"/>
                  <a:pt x="313530" y="399128"/>
                  <a:pt x="310304" y="399128"/>
                </a:cubicBezTo>
                <a:cubicBezTo>
                  <a:pt x="307077" y="399128"/>
                  <a:pt x="303850" y="397747"/>
                  <a:pt x="301545" y="395445"/>
                </a:cubicBezTo>
                <a:lnTo>
                  <a:pt x="166476" y="260554"/>
                </a:lnTo>
                <a:cubicBezTo>
                  <a:pt x="164171" y="258252"/>
                  <a:pt x="163249" y="255490"/>
                  <a:pt x="163249" y="252267"/>
                </a:cubicBezTo>
                <a:cubicBezTo>
                  <a:pt x="163249" y="249045"/>
                  <a:pt x="164171" y="245822"/>
                  <a:pt x="166476" y="243520"/>
                </a:cubicBezTo>
                <a:lnTo>
                  <a:pt x="211192" y="198864"/>
                </a:lnTo>
                <a:cubicBezTo>
                  <a:pt x="215802" y="194260"/>
                  <a:pt x="223638" y="194260"/>
                  <a:pt x="228709" y="198864"/>
                </a:cubicBezTo>
                <a:lnTo>
                  <a:pt x="310304" y="280351"/>
                </a:lnTo>
                <a:lnTo>
                  <a:pt x="539413" y="52003"/>
                </a:lnTo>
                <a:cubicBezTo>
                  <a:pt x="541718" y="49471"/>
                  <a:pt x="544830" y="48205"/>
                  <a:pt x="547942" y="48205"/>
                </a:cubicBezTo>
                <a:close/>
                <a:moveTo>
                  <a:pt x="12448" y="0"/>
                </a:moveTo>
                <a:lnTo>
                  <a:pt x="501600" y="0"/>
                </a:lnTo>
                <a:cubicBezTo>
                  <a:pt x="508055" y="0"/>
                  <a:pt x="513587" y="5524"/>
                  <a:pt x="513587" y="11969"/>
                </a:cubicBezTo>
                <a:lnTo>
                  <a:pt x="461491" y="61229"/>
                </a:lnTo>
                <a:lnTo>
                  <a:pt x="61317" y="61229"/>
                </a:lnTo>
                <a:lnTo>
                  <a:pt x="61317" y="451618"/>
                </a:lnTo>
                <a:lnTo>
                  <a:pt x="452270" y="451618"/>
                </a:lnTo>
                <a:lnTo>
                  <a:pt x="452270" y="332384"/>
                </a:lnTo>
                <a:lnTo>
                  <a:pt x="513587" y="267933"/>
                </a:lnTo>
                <a:lnTo>
                  <a:pt x="513587" y="500417"/>
                </a:lnTo>
                <a:cubicBezTo>
                  <a:pt x="513587" y="507323"/>
                  <a:pt x="508516" y="512847"/>
                  <a:pt x="501600" y="512847"/>
                </a:cubicBezTo>
                <a:lnTo>
                  <a:pt x="12448" y="512847"/>
                </a:lnTo>
                <a:cubicBezTo>
                  <a:pt x="5533" y="512847"/>
                  <a:pt x="0" y="507323"/>
                  <a:pt x="0" y="500417"/>
                </a:cubicBezTo>
                <a:lnTo>
                  <a:pt x="0" y="11969"/>
                </a:lnTo>
                <a:cubicBezTo>
                  <a:pt x="0" y="5524"/>
                  <a:pt x="5533" y="0"/>
                  <a:pt x="12448" y="0"/>
                </a:cubicBezTo>
                <a:close/>
              </a:path>
            </a:pathLst>
          </a:custGeom>
          <a:solidFill>
            <a:schemeClr val="accent1"/>
          </a:solidFill>
          <a:ln>
            <a:noFill/>
          </a:ln>
        </p:spPr>
      </p:sp>
      <p:sp>
        <p:nvSpPr>
          <p:cNvPr id="16" name="矩形 15"/>
          <p:cNvSpPr/>
          <p:nvPr/>
        </p:nvSpPr>
        <p:spPr>
          <a:xfrm>
            <a:off x="6944970" y="2628800"/>
            <a:ext cx="3918062" cy="523220"/>
          </a:xfrm>
          <a:prstGeom prst="rect">
            <a:avLst/>
          </a:prstGeom>
        </p:spPr>
        <p:txBody>
          <a:bodyPr wrap="square">
            <a:spAutoFit/>
          </a:bodyPr>
          <a:lstStyle/>
          <a:p>
            <a:r>
              <a:rPr lang="en-US" altLang="zh-CN" sz="2800" b="1" dirty="0" smtClean="0">
                <a:cs typeface="+mn-ea"/>
                <a:sym typeface="+mn-lt"/>
              </a:rPr>
              <a:t>User generated contents.</a:t>
            </a:r>
            <a:endParaRPr lang="en-US" altLang="zh-CN" sz="2800" b="1" dirty="0">
              <a:cs typeface="+mn-ea"/>
              <a:sym typeface="+mn-lt"/>
            </a:endParaRPr>
          </a:p>
        </p:txBody>
      </p:sp>
      <p:sp>
        <p:nvSpPr>
          <p:cNvPr id="14" name="矩形 13"/>
          <p:cNvSpPr/>
          <p:nvPr/>
        </p:nvSpPr>
        <p:spPr>
          <a:xfrm>
            <a:off x="6415549" y="4704124"/>
            <a:ext cx="5157019" cy="1200329"/>
          </a:xfrm>
          <a:prstGeom prst="rect">
            <a:avLst/>
          </a:prstGeom>
        </p:spPr>
        <p:txBody>
          <a:bodyPr wrap="square">
            <a:spAutoFit/>
          </a:bodyPr>
          <a:lstStyle/>
          <a:p>
            <a:pPr algn="just"/>
            <a:r>
              <a:rPr lang="en-US" altLang="zh-CN" sz="2400" b="1" dirty="0" smtClean="0"/>
              <a:t>Mainly focus on training </a:t>
            </a:r>
            <a:r>
              <a:rPr lang="en-US" altLang="zh-CN" sz="2400" b="1" dirty="0"/>
              <a:t>eﬀective </a:t>
            </a:r>
            <a:r>
              <a:rPr lang="en-US" altLang="zh-CN" sz="2400" b="1" dirty="0" smtClean="0"/>
              <a:t>classifiers to predict </a:t>
            </a:r>
            <a:r>
              <a:rPr lang="en-US" altLang="zh-CN" sz="2400" b="1" dirty="0"/>
              <a:t>whether the given UGC is </a:t>
            </a:r>
            <a:r>
              <a:rPr lang="en-US" altLang="zh-CN" sz="2400" b="1" dirty="0" smtClean="0"/>
              <a:t>privacy-sensitive.</a:t>
            </a:r>
            <a:endParaRPr lang="zh-CN" altLang="en-US" sz="2400" b="1" dirty="0"/>
          </a:p>
        </p:txBody>
      </p:sp>
    </p:spTree>
    <p:extLst>
      <p:ext uri="{BB962C8B-B14F-4D97-AF65-F5344CB8AC3E}">
        <p14:creationId xmlns:p14="http://schemas.microsoft.com/office/powerpoint/2010/main" val="1994630221"/>
      </p:ext>
    </p:extLst>
  </p:cSld>
  <p:clrMapOvr>
    <a:masterClrMapping/>
  </p:clrMapOvr>
  <p:transition advTm="153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7</a:t>
            </a:fld>
            <a:endParaRPr lang="en-SG" dirty="0"/>
          </a:p>
        </p:txBody>
      </p:sp>
      <p:sp>
        <p:nvSpPr>
          <p:cNvPr id="17" name="矩形 16"/>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Related Work</a:t>
            </a:r>
            <a:endParaRPr lang="en-US" altLang="zh-CN" sz="3600" b="1" dirty="0">
              <a:cs typeface="+mn-ea"/>
              <a:sym typeface="+mn-lt"/>
            </a:endParaRPr>
          </a:p>
        </p:txBody>
      </p:sp>
      <p:sp>
        <p:nvSpPr>
          <p:cNvPr id="4" name="矩形 3"/>
          <p:cNvSpPr/>
          <p:nvPr/>
        </p:nvSpPr>
        <p:spPr>
          <a:xfrm>
            <a:off x="442452" y="1011844"/>
            <a:ext cx="6096000" cy="523220"/>
          </a:xfrm>
          <a:prstGeom prst="rect">
            <a:avLst/>
          </a:prstGeom>
        </p:spPr>
        <p:txBody>
          <a:bodyPr>
            <a:spAutoFit/>
          </a:bodyPr>
          <a:lstStyle/>
          <a:p>
            <a:r>
              <a:rPr lang="en-US" altLang="zh-CN" sz="2800" b="1" dirty="0" smtClean="0">
                <a:solidFill>
                  <a:srgbClr val="000000"/>
                </a:solidFill>
              </a:rPr>
              <a:t>Multi-task Learning</a:t>
            </a:r>
            <a:endParaRPr lang="zh-CN" altLang="en-US" sz="2800" dirty="0"/>
          </a:p>
        </p:txBody>
      </p:sp>
      <p:sp>
        <p:nvSpPr>
          <p:cNvPr id="5" name="矩形 4"/>
          <p:cNvSpPr/>
          <p:nvPr/>
        </p:nvSpPr>
        <p:spPr>
          <a:xfrm>
            <a:off x="474764" y="1916671"/>
            <a:ext cx="10296057" cy="523220"/>
          </a:xfrm>
          <a:prstGeom prst="rect">
            <a:avLst/>
          </a:prstGeom>
        </p:spPr>
        <p:txBody>
          <a:bodyPr wrap="square">
            <a:spAutoFit/>
          </a:bodyPr>
          <a:lstStyle/>
          <a:p>
            <a:r>
              <a:rPr lang="en-US" altLang="zh-CN" sz="2800" b="1" dirty="0" smtClean="0">
                <a:solidFill>
                  <a:srgbClr val="FF0000"/>
                </a:solidFill>
                <a:cs typeface="+mn-ea"/>
                <a:sym typeface="+mn-lt"/>
              </a:rPr>
              <a:t>Although</a:t>
            </a:r>
            <a:r>
              <a:rPr lang="en-US" altLang="zh-CN" sz="2800" b="1" dirty="0">
                <a:cs typeface="+mn-ea"/>
                <a:sym typeface="+mn-lt"/>
              </a:rPr>
              <a:t> </a:t>
            </a:r>
            <a:r>
              <a:rPr lang="en-US" altLang="zh-CN" sz="2800" b="1" dirty="0" smtClean="0">
                <a:cs typeface="+mn-ea"/>
                <a:sym typeface="+mn-lt"/>
              </a:rPr>
              <a:t>multi-task learning has </a:t>
            </a:r>
            <a:r>
              <a:rPr lang="en-US" altLang="zh-CN" sz="2800" b="1" dirty="0">
                <a:cs typeface="+mn-ea"/>
                <a:sym typeface="+mn-lt"/>
              </a:rPr>
              <a:t>been successfully applied to   </a:t>
            </a:r>
            <a:endParaRPr lang="zh-CN" altLang="en-US" sz="2800" b="1" dirty="0">
              <a:cs typeface="+mn-ea"/>
              <a:sym typeface="+mn-lt"/>
            </a:endParaRPr>
          </a:p>
        </p:txBody>
      </p:sp>
      <p:sp>
        <p:nvSpPr>
          <p:cNvPr id="6" name="矩形 5"/>
          <p:cNvSpPr/>
          <p:nvPr/>
        </p:nvSpPr>
        <p:spPr>
          <a:xfrm>
            <a:off x="3062841" y="2551515"/>
            <a:ext cx="4959339" cy="523220"/>
          </a:xfrm>
          <a:prstGeom prst="rect">
            <a:avLst/>
          </a:prstGeom>
        </p:spPr>
        <p:txBody>
          <a:bodyPr wrap="square">
            <a:spAutoFit/>
          </a:bodyPr>
          <a:lstStyle/>
          <a:p>
            <a:r>
              <a:rPr lang="en-US" altLang="zh-CN" sz="2800" b="1" dirty="0" smtClean="0">
                <a:cs typeface="+mn-ea"/>
                <a:sym typeface="+mn-lt"/>
              </a:rPr>
              <a:t>Social behavior prediction, </a:t>
            </a:r>
            <a:endParaRPr lang="en-US" altLang="zh-CN" sz="2800" b="1" dirty="0">
              <a:cs typeface="+mn-ea"/>
              <a:sym typeface="+mn-lt"/>
            </a:endParaRPr>
          </a:p>
        </p:txBody>
      </p:sp>
      <p:sp>
        <p:nvSpPr>
          <p:cNvPr id="7" name="矩形 6"/>
          <p:cNvSpPr/>
          <p:nvPr/>
        </p:nvSpPr>
        <p:spPr>
          <a:xfrm>
            <a:off x="3062841" y="3198285"/>
            <a:ext cx="4782446" cy="523220"/>
          </a:xfrm>
          <a:prstGeom prst="rect">
            <a:avLst/>
          </a:prstGeom>
        </p:spPr>
        <p:txBody>
          <a:bodyPr wrap="square">
            <a:spAutoFit/>
          </a:bodyPr>
          <a:lstStyle/>
          <a:p>
            <a:r>
              <a:rPr lang="en-US" altLang="zh-CN" sz="2800" b="1" dirty="0" smtClean="0">
                <a:cs typeface="+mn-ea"/>
                <a:sym typeface="+mn-lt"/>
              </a:rPr>
              <a:t>Image annotation,</a:t>
            </a:r>
            <a:endParaRPr lang="en-US" altLang="zh-CN" sz="2800" b="1" dirty="0">
              <a:cs typeface="+mn-ea"/>
              <a:sym typeface="+mn-lt"/>
            </a:endParaRPr>
          </a:p>
        </p:txBody>
      </p:sp>
      <p:sp>
        <p:nvSpPr>
          <p:cNvPr id="8" name="矩形 7"/>
          <p:cNvSpPr/>
          <p:nvPr/>
        </p:nvSpPr>
        <p:spPr>
          <a:xfrm>
            <a:off x="3062841" y="3845055"/>
            <a:ext cx="4191894" cy="523220"/>
          </a:xfrm>
          <a:prstGeom prst="rect">
            <a:avLst/>
          </a:prstGeom>
        </p:spPr>
        <p:txBody>
          <a:bodyPr wrap="square">
            <a:spAutoFit/>
          </a:bodyPr>
          <a:lstStyle/>
          <a:p>
            <a:r>
              <a:rPr lang="en-US" altLang="zh-CN" sz="2800" b="1" dirty="0" smtClean="0">
                <a:cs typeface="+mn-ea"/>
                <a:sym typeface="+mn-lt"/>
              </a:rPr>
              <a:t>Web search,</a:t>
            </a:r>
            <a:endParaRPr lang="en-US" altLang="zh-CN" sz="2800" b="1" dirty="0">
              <a:cs typeface="+mn-ea"/>
              <a:sym typeface="+mn-lt"/>
            </a:endParaRPr>
          </a:p>
        </p:txBody>
      </p:sp>
      <p:sp>
        <p:nvSpPr>
          <p:cNvPr id="9" name="矩形 8"/>
          <p:cNvSpPr/>
          <p:nvPr/>
        </p:nvSpPr>
        <p:spPr>
          <a:xfrm>
            <a:off x="474764" y="5192978"/>
            <a:ext cx="9740887" cy="523220"/>
          </a:xfrm>
          <a:prstGeom prst="rect">
            <a:avLst/>
          </a:prstGeom>
        </p:spPr>
        <p:txBody>
          <a:bodyPr wrap="square">
            <a:spAutoFit/>
          </a:bodyPr>
          <a:lstStyle/>
          <a:p>
            <a:r>
              <a:rPr lang="en-US" altLang="zh-CN" sz="2800" b="1" dirty="0">
                <a:solidFill>
                  <a:srgbClr val="FF0000"/>
                </a:solidFill>
                <a:cs typeface="+mn-ea"/>
                <a:sym typeface="+mn-lt"/>
              </a:rPr>
              <a:t>Limited efforts </a:t>
            </a:r>
            <a:r>
              <a:rPr lang="en-US" altLang="zh-CN" sz="2800" b="1" dirty="0">
                <a:cs typeface="+mn-ea"/>
                <a:sym typeface="+mn-lt"/>
              </a:rPr>
              <a:t>have been dedicated to the </a:t>
            </a:r>
            <a:r>
              <a:rPr lang="en-US" altLang="zh-CN" sz="2800" b="1" dirty="0" smtClean="0">
                <a:solidFill>
                  <a:srgbClr val="FF0000"/>
                </a:solidFill>
                <a:cs typeface="+mn-ea"/>
                <a:sym typeface="+mn-lt"/>
              </a:rPr>
              <a:t>privacy</a:t>
            </a:r>
            <a:r>
              <a:rPr lang="en-US" altLang="zh-CN" sz="2800" b="1" dirty="0" smtClean="0">
                <a:cs typeface="+mn-ea"/>
                <a:sym typeface="+mn-lt"/>
              </a:rPr>
              <a:t> domain</a:t>
            </a:r>
            <a:r>
              <a:rPr lang="en-US" altLang="zh-CN" sz="2800" b="1" dirty="0">
                <a:cs typeface="+mn-ea"/>
                <a:sym typeface="+mn-lt"/>
              </a:rPr>
              <a:t>.</a:t>
            </a:r>
          </a:p>
        </p:txBody>
      </p:sp>
      <p:pic>
        <p:nvPicPr>
          <p:cNvPr id="10" name="图片 9"/>
          <p:cNvPicPr>
            <a:picLocks noChangeAspect="1"/>
          </p:cNvPicPr>
          <p:nvPr/>
        </p:nvPicPr>
        <p:blipFill>
          <a:blip r:embed="rId3"/>
          <a:stretch>
            <a:fillRect/>
          </a:stretch>
        </p:blipFill>
        <p:spPr>
          <a:xfrm>
            <a:off x="9446633" y="4823280"/>
            <a:ext cx="2157622" cy="2034720"/>
          </a:xfrm>
          <a:prstGeom prst="rect">
            <a:avLst/>
          </a:prstGeom>
        </p:spPr>
      </p:pic>
      <p:sp>
        <p:nvSpPr>
          <p:cNvPr id="11" name="checked-box_59006"/>
          <p:cNvSpPr>
            <a:spLocks noChangeAspect="1"/>
          </p:cNvSpPr>
          <p:nvPr/>
        </p:nvSpPr>
        <p:spPr bwMode="auto">
          <a:xfrm>
            <a:off x="2533420" y="2727884"/>
            <a:ext cx="368849" cy="312731"/>
          </a:xfrm>
          <a:custGeom>
            <a:avLst/>
            <a:gdLst>
              <a:gd name="connsiteX0" fmla="*/ 547942 w 604873"/>
              <a:gd name="connsiteY0" fmla="*/ 48205 h 512847"/>
              <a:gd name="connsiteX1" fmla="*/ 556470 w 604873"/>
              <a:gd name="connsiteY1" fmla="*/ 52003 h 512847"/>
              <a:gd name="connsiteX2" fmla="*/ 601185 w 604873"/>
              <a:gd name="connsiteY2" fmla="*/ 96199 h 512847"/>
              <a:gd name="connsiteX3" fmla="*/ 604873 w 604873"/>
              <a:gd name="connsiteY3" fmla="*/ 104947 h 512847"/>
              <a:gd name="connsiteX4" fmla="*/ 601185 w 604873"/>
              <a:gd name="connsiteY4" fmla="*/ 113694 h 512847"/>
              <a:gd name="connsiteX5" fmla="*/ 319062 w 604873"/>
              <a:gd name="connsiteY5" fmla="*/ 395445 h 512847"/>
              <a:gd name="connsiteX6" fmla="*/ 310304 w 604873"/>
              <a:gd name="connsiteY6" fmla="*/ 399128 h 512847"/>
              <a:gd name="connsiteX7" fmla="*/ 301545 w 604873"/>
              <a:gd name="connsiteY7" fmla="*/ 395445 h 512847"/>
              <a:gd name="connsiteX8" fmla="*/ 166476 w 604873"/>
              <a:gd name="connsiteY8" fmla="*/ 260554 h 512847"/>
              <a:gd name="connsiteX9" fmla="*/ 163249 w 604873"/>
              <a:gd name="connsiteY9" fmla="*/ 252267 h 512847"/>
              <a:gd name="connsiteX10" fmla="*/ 166476 w 604873"/>
              <a:gd name="connsiteY10" fmla="*/ 243520 h 512847"/>
              <a:gd name="connsiteX11" fmla="*/ 211192 w 604873"/>
              <a:gd name="connsiteY11" fmla="*/ 198864 h 512847"/>
              <a:gd name="connsiteX12" fmla="*/ 228709 w 604873"/>
              <a:gd name="connsiteY12" fmla="*/ 198864 h 512847"/>
              <a:gd name="connsiteX13" fmla="*/ 310304 w 604873"/>
              <a:gd name="connsiteY13" fmla="*/ 280351 h 512847"/>
              <a:gd name="connsiteX14" fmla="*/ 539413 w 604873"/>
              <a:gd name="connsiteY14" fmla="*/ 52003 h 512847"/>
              <a:gd name="connsiteX15" fmla="*/ 547942 w 604873"/>
              <a:gd name="connsiteY15" fmla="*/ 48205 h 512847"/>
              <a:gd name="connsiteX16" fmla="*/ 12448 w 604873"/>
              <a:gd name="connsiteY16" fmla="*/ 0 h 512847"/>
              <a:gd name="connsiteX17" fmla="*/ 501600 w 604873"/>
              <a:gd name="connsiteY17" fmla="*/ 0 h 512847"/>
              <a:gd name="connsiteX18" fmla="*/ 513587 w 604873"/>
              <a:gd name="connsiteY18" fmla="*/ 11969 h 512847"/>
              <a:gd name="connsiteX19" fmla="*/ 461491 w 604873"/>
              <a:gd name="connsiteY19" fmla="*/ 61229 h 512847"/>
              <a:gd name="connsiteX20" fmla="*/ 61317 w 604873"/>
              <a:gd name="connsiteY20" fmla="*/ 61229 h 512847"/>
              <a:gd name="connsiteX21" fmla="*/ 61317 w 604873"/>
              <a:gd name="connsiteY21" fmla="*/ 451618 h 512847"/>
              <a:gd name="connsiteX22" fmla="*/ 452270 w 604873"/>
              <a:gd name="connsiteY22" fmla="*/ 451618 h 512847"/>
              <a:gd name="connsiteX23" fmla="*/ 452270 w 604873"/>
              <a:gd name="connsiteY23" fmla="*/ 332384 h 512847"/>
              <a:gd name="connsiteX24" fmla="*/ 513587 w 604873"/>
              <a:gd name="connsiteY24" fmla="*/ 267933 h 512847"/>
              <a:gd name="connsiteX25" fmla="*/ 513587 w 604873"/>
              <a:gd name="connsiteY25" fmla="*/ 500417 h 512847"/>
              <a:gd name="connsiteX26" fmla="*/ 501600 w 604873"/>
              <a:gd name="connsiteY26" fmla="*/ 512847 h 512847"/>
              <a:gd name="connsiteX27" fmla="*/ 12448 w 604873"/>
              <a:gd name="connsiteY27" fmla="*/ 512847 h 512847"/>
              <a:gd name="connsiteX28" fmla="*/ 0 w 604873"/>
              <a:gd name="connsiteY28" fmla="*/ 500417 h 512847"/>
              <a:gd name="connsiteX29" fmla="*/ 0 w 604873"/>
              <a:gd name="connsiteY29" fmla="*/ 11969 h 512847"/>
              <a:gd name="connsiteX30" fmla="*/ 12448 w 604873"/>
              <a:gd name="connsiteY30" fmla="*/ 0 h 51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4873" h="512847">
                <a:moveTo>
                  <a:pt x="547942" y="48205"/>
                </a:moveTo>
                <a:cubicBezTo>
                  <a:pt x="551053" y="48205"/>
                  <a:pt x="554165" y="49471"/>
                  <a:pt x="556470" y="52003"/>
                </a:cubicBezTo>
                <a:lnTo>
                  <a:pt x="601185" y="96199"/>
                </a:lnTo>
                <a:cubicBezTo>
                  <a:pt x="603490" y="98501"/>
                  <a:pt x="604873" y="101724"/>
                  <a:pt x="604873" y="104947"/>
                </a:cubicBezTo>
                <a:cubicBezTo>
                  <a:pt x="604873" y="108169"/>
                  <a:pt x="603490" y="111392"/>
                  <a:pt x="601185" y="113694"/>
                </a:cubicBezTo>
                <a:lnTo>
                  <a:pt x="319062" y="395445"/>
                </a:lnTo>
                <a:cubicBezTo>
                  <a:pt x="316296" y="397747"/>
                  <a:pt x="313530" y="399128"/>
                  <a:pt x="310304" y="399128"/>
                </a:cubicBezTo>
                <a:cubicBezTo>
                  <a:pt x="307077" y="399128"/>
                  <a:pt x="303850" y="397747"/>
                  <a:pt x="301545" y="395445"/>
                </a:cubicBezTo>
                <a:lnTo>
                  <a:pt x="166476" y="260554"/>
                </a:lnTo>
                <a:cubicBezTo>
                  <a:pt x="164171" y="258252"/>
                  <a:pt x="163249" y="255490"/>
                  <a:pt x="163249" y="252267"/>
                </a:cubicBezTo>
                <a:cubicBezTo>
                  <a:pt x="163249" y="249045"/>
                  <a:pt x="164171" y="245822"/>
                  <a:pt x="166476" y="243520"/>
                </a:cubicBezTo>
                <a:lnTo>
                  <a:pt x="211192" y="198864"/>
                </a:lnTo>
                <a:cubicBezTo>
                  <a:pt x="215802" y="194260"/>
                  <a:pt x="223638" y="194260"/>
                  <a:pt x="228709" y="198864"/>
                </a:cubicBezTo>
                <a:lnTo>
                  <a:pt x="310304" y="280351"/>
                </a:lnTo>
                <a:lnTo>
                  <a:pt x="539413" y="52003"/>
                </a:lnTo>
                <a:cubicBezTo>
                  <a:pt x="541718" y="49471"/>
                  <a:pt x="544830" y="48205"/>
                  <a:pt x="547942" y="48205"/>
                </a:cubicBezTo>
                <a:close/>
                <a:moveTo>
                  <a:pt x="12448" y="0"/>
                </a:moveTo>
                <a:lnTo>
                  <a:pt x="501600" y="0"/>
                </a:lnTo>
                <a:cubicBezTo>
                  <a:pt x="508055" y="0"/>
                  <a:pt x="513587" y="5524"/>
                  <a:pt x="513587" y="11969"/>
                </a:cubicBezTo>
                <a:lnTo>
                  <a:pt x="461491" y="61229"/>
                </a:lnTo>
                <a:lnTo>
                  <a:pt x="61317" y="61229"/>
                </a:lnTo>
                <a:lnTo>
                  <a:pt x="61317" y="451618"/>
                </a:lnTo>
                <a:lnTo>
                  <a:pt x="452270" y="451618"/>
                </a:lnTo>
                <a:lnTo>
                  <a:pt x="452270" y="332384"/>
                </a:lnTo>
                <a:lnTo>
                  <a:pt x="513587" y="267933"/>
                </a:lnTo>
                <a:lnTo>
                  <a:pt x="513587" y="500417"/>
                </a:lnTo>
                <a:cubicBezTo>
                  <a:pt x="513587" y="507323"/>
                  <a:pt x="508516" y="512847"/>
                  <a:pt x="501600" y="512847"/>
                </a:cubicBezTo>
                <a:lnTo>
                  <a:pt x="12448" y="512847"/>
                </a:lnTo>
                <a:cubicBezTo>
                  <a:pt x="5533" y="512847"/>
                  <a:pt x="0" y="507323"/>
                  <a:pt x="0" y="500417"/>
                </a:cubicBezTo>
                <a:lnTo>
                  <a:pt x="0" y="11969"/>
                </a:lnTo>
                <a:cubicBezTo>
                  <a:pt x="0" y="5524"/>
                  <a:pt x="5533" y="0"/>
                  <a:pt x="12448" y="0"/>
                </a:cubicBezTo>
                <a:close/>
              </a:path>
            </a:pathLst>
          </a:custGeom>
          <a:solidFill>
            <a:schemeClr val="accent1"/>
          </a:solidFill>
          <a:ln>
            <a:noFill/>
          </a:ln>
        </p:spPr>
      </p:sp>
      <p:sp>
        <p:nvSpPr>
          <p:cNvPr id="12" name="checked-box_59006"/>
          <p:cNvSpPr>
            <a:spLocks noChangeAspect="1"/>
          </p:cNvSpPr>
          <p:nvPr/>
        </p:nvSpPr>
        <p:spPr bwMode="auto">
          <a:xfrm>
            <a:off x="2533420" y="3340210"/>
            <a:ext cx="368849" cy="312731"/>
          </a:xfrm>
          <a:custGeom>
            <a:avLst/>
            <a:gdLst>
              <a:gd name="connsiteX0" fmla="*/ 547942 w 604873"/>
              <a:gd name="connsiteY0" fmla="*/ 48205 h 512847"/>
              <a:gd name="connsiteX1" fmla="*/ 556470 w 604873"/>
              <a:gd name="connsiteY1" fmla="*/ 52003 h 512847"/>
              <a:gd name="connsiteX2" fmla="*/ 601185 w 604873"/>
              <a:gd name="connsiteY2" fmla="*/ 96199 h 512847"/>
              <a:gd name="connsiteX3" fmla="*/ 604873 w 604873"/>
              <a:gd name="connsiteY3" fmla="*/ 104947 h 512847"/>
              <a:gd name="connsiteX4" fmla="*/ 601185 w 604873"/>
              <a:gd name="connsiteY4" fmla="*/ 113694 h 512847"/>
              <a:gd name="connsiteX5" fmla="*/ 319062 w 604873"/>
              <a:gd name="connsiteY5" fmla="*/ 395445 h 512847"/>
              <a:gd name="connsiteX6" fmla="*/ 310304 w 604873"/>
              <a:gd name="connsiteY6" fmla="*/ 399128 h 512847"/>
              <a:gd name="connsiteX7" fmla="*/ 301545 w 604873"/>
              <a:gd name="connsiteY7" fmla="*/ 395445 h 512847"/>
              <a:gd name="connsiteX8" fmla="*/ 166476 w 604873"/>
              <a:gd name="connsiteY8" fmla="*/ 260554 h 512847"/>
              <a:gd name="connsiteX9" fmla="*/ 163249 w 604873"/>
              <a:gd name="connsiteY9" fmla="*/ 252267 h 512847"/>
              <a:gd name="connsiteX10" fmla="*/ 166476 w 604873"/>
              <a:gd name="connsiteY10" fmla="*/ 243520 h 512847"/>
              <a:gd name="connsiteX11" fmla="*/ 211192 w 604873"/>
              <a:gd name="connsiteY11" fmla="*/ 198864 h 512847"/>
              <a:gd name="connsiteX12" fmla="*/ 228709 w 604873"/>
              <a:gd name="connsiteY12" fmla="*/ 198864 h 512847"/>
              <a:gd name="connsiteX13" fmla="*/ 310304 w 604873"/>
              <a:gd name="connsiteY13" fmla="*/ 280351 h 512847"/>
              <a:gd name="connsiteX14" fmla="*/ 539413 w 604873"/>
              <a:gd name="connsiteY14" fmla="*/ 52003 h 512847"/>
              <a:gd name="connsiteX15" fmla="*/ 547942 w 604873"/>
              <a:gd name="connsiteY15" fmla="*/ 48205 h 512847"/>
              <a:gd name="connsiteX16" fmla="*/ 12448 w 604873"/>
              <a:gd name="connsiteY16" fmla="*/ 0 h 512847"/>
              <a:gd name="connsiteX17" fmla="*/ 501600 w 604873"/>
              <a:gd name="connsiteY17" fmla="*/ 0 h 512847"/>
              <a:gd name="connsiteX18" fmla="*/ 513587 w 604873"/>
              <a:gd name="connsiteY18" fmla="*/ 11969 h 512847"/>
              <a:gd name="connsiteX19" fmla="*/ 461491 w 604873"/>
              <a:gd name="connsiteY19" fmla="*/ 61229 h 512847"/>
              <a:gd name="connsiteX20" fmla="*/ 61317 w 604873"/>
              <a:gd name="connsiteY20" fmla="*/ 61229 h 512847"/>
              <a:gd name="connsiteX21" fmla="*/ 61317 w 604873"/>
              <a:gd name="connsiteY21" fmla="*/ 451618 h 512847"/>
              <a:gd name="connsiteX22" fmla="*/ 452270 w 604873"/>
              <a:gd name="connsiteY22" fmla="*/ 451618 h 512847"/>
              <a:gd name="connsiteX23" fmla="*/ 452270 w 604873"/>
              <a:gd name="connsiteY23" fmla="*/ 332384 h 512847"/>
              <a:gd name="connsiteX24" fmla="*/ 513587 w 604873"/>
              <a:gd name="connsiteY24" fmla="*/ 267933 h 512847"/>
              <a:gd name="connsiteX25" fmla="*/ 513587 w 604873"/>
              <a:gd name="connsiteY25" fmla="*/ 500417 h 512847"/>
              <a:gd name="connsiteX26" fmla="*/ 501600 w 604873"/>
              <a:gd name="connsiteY26" fmla="*/ 512847 h 512847"/>
              <a:gd name="connsiteX27" fmla="*/ 12448 w 604873"/>
              <a:gd name="connsiteY27" fmla="*/ 512847 h 512847"/>
              <a:gd name="connsiteX28" fmla="*/ 0 w 604873"/>
              <a:gd name="connsiteY28" fmla="*/ 500417 h 512847"/>
              <a:gd name="connsiteX29" fmla="*/ 0 w 604873"/>
              <a:gd name="connsiteY29" fmla="*/ 11969 h 512847"/>
              <a:gd name="connsiteX30" fmla="*/ 12448 w 604873"/>
              <a:gd name="connsiteY30" fmla="*/ 0 h 51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4873" h="512847">
                <a:moveTo>
                  <a:pt x="547942" y="48205"/>
                </a:moveTo>
                <a:cubicBezTo>
                  <a:pt x="551053" y="48205"/>
                  <a:pt x="554165" y="49471"/>
                  <a:pt x="556470" y="52003"/>
                </a:cubicBezTo>
                <a:lnTo>
                  <a:pt x="601185" y="96199"/>
                </a:lnTo>
                <a:cubicBezTo>
                  <a:pt x="603490" y="98501"/>
                  <a:pt x="604873" y="101724"/>
                  <a:pt x="604873" y="104947"/>
                </a:cubicBezTo>
                <a:cubicBezTo>
                  <a:pt x="604873" y="108169"/>
                  <a:pt x="603490" y="111392"/>
                  <a:pt x="601185" y="113694"/>
                </a:cubicBezTo>
                <a:lnTo>
                  <a:pt x="319062" y="395445"/>
                </a:lnTo>
                <a:cubicBezTo>
                  <a:pt x="316296" y="397747"/>
                  <a:pt x="313530" y="399128"/>
                  <a:pt x="310304" y="399128"/>
                </a:cubicBezTo>
                <a:cubicBezTo>
                  <a:pt x="307077" y="399128"/>
                  <a:pt x="303850" y="397747"/>
                  <a:pt x="301545" y="395445"/>
                </a:cubicBezTo>
                <a:lnTo>
                  <a:pt x="166476" y="260554"/>
                </a:lnTo>
                <a:cubicBezTo>
                  <a:pt x="164171" y="258252"/>
                  <a:pt x="163249" y="255490"/>
                  <a:pt x="163249" y="252267"/>
                </a:cubicBezTo>
                <a:cubicBezTo>
                  <a:pt x="163249" y="249045"/>
                  <a:pt x="164171" y="245822"/>
                  <a:pt x="166476" y="243520"/>
                </a:cubicBezTo>
                <a:lnTo>
                  <a:pt x="211192" y="198864"/>
                </a:lnTo>
                <a:cubicBezTo>
                  <a:pt x="215802" y="194260"/>
                  <a:pt x="223638" y="194260"/>
                  <a:pt x="228709" y="198864"/>
                </a:cubicBezTo>
                <a:lnTo>
                  <a:pt x="310304" y="280351"/>
                </a:lnTo>
                <a:lnTo>
                  <a:pt x="539413" y="52003"/>
                </a:lnTo>
                <a:cubicBezTo>
                  <a:pt x="541718" y="49471"/>
                  <a:pt x="544830" y="48205"/>
                  <a:pt x="547942" y="48205"/>
                </a:cubicBezTo>
                <a:close/>
                <a:moveTo>
                  <a:pt x="12448" y="0"/>
                </a:moveTo>
                <a:lnTo>
                  <a:pt x="501600" y="0"/>
                </a:lnTo>
                <a:cubicBezTo>
                  <a:pt x="508055" y="0"/>
                  <a:pt x="513587" y="5524"/>
                  <a:pt x="513587" y="11969"/>
                </a:cubicBezTo>
                <a:lnTo>
                  <a:pt x="461491" y="61229"/>
                </a:lnTo>
                <a:lnTo>
                  <a:pt x="61317" y="61229"/>
                </a:lnTo>
                <a:lnTo>
                  <a:pt x="61317" y="451618"/>
                </a:lnTo>
                <a:lnTo>
                  <a:pt x="452270" y="451618"/>
                </a:lnTo>
                <a:lnTo>
                  <a:pt x="452270" y="332384"/>
                </a:lnTo>
                <a:lnTo>
                  <a:pt x="513587" y="267933"/>
                </a:lnTo>
                <a:lnTo>
                  <a:pt x="513587" y="500417"/>
                </a:lnTo>
                <a:cubicBezTo>
                  <a:pt x="513587" y="507323"/>
                  <a:pt x="508516" y="512847"/>
                  <a:pt x="501600" y="512847"/>
                </a:cubicBezTo>
                <a:lnTo>
                  <a:pt x="12448" y="512847"/>
                </a:lnTo>
                <a:cubicBezTo>
                  <a:pt x="5533" y="512847"/>
                  <a:pt x="0" y="507323"/>
                  <a:pt x="0" y="500417"/>
                </a:cubicBezTo>
                <a:lnTo>
                  <a:pt x="0" y="11969"/>
                </a:lnTo>
                <a:cubicBezTo>
                  <a:pt x="0" y="5524"/>
                  <a:pt x="5533" y="0"/>
                  <a:pt x="12448" y="0"/>
                </a:cubicBezTo>
                <a:close/>
              </a:path>
            </a:pathLst>
          </a:custGeom>
          <a:solidFill>
            <a:schemeClr val="accent1"/>
          </a:solidFill>
          <a:ln>
            <a:noFill/>
          </a:ln>
        </p:spPr>
      </p:sp>
      <p:sp>
        <p:nvSpPr>
          <p:cNvPr id="13" name="checked-box_59006"/>
          <p:cNvSpPr>
            <a:spLocks noChangeAspect="1"/>
          </p:cNvSpPr>
          <p:nvPr/>
        </p:nvSpPr>
        <p:spPr bwMode="auto">
          <a:xfrm>
            <a:off x="2533420" y="3952536"/>
            <a:ext cx="368849" cy="312731"/>
          </a:xfrm>
          <a:custGeom>
            <a:avLst/>
            <a:gdLst>
              <a:gd name="connsiteX0" fmla="*/ 547942 w 604873"/>
              <a:gd name="connsiteY0" fmla="*/ 48205 h 512847"/>
              <a:gd name="connsiteX1" fmla="*/ 556470 w 604873"/>
              <a:gd name="connsiteY1" fmla="*/ 52003 h 512847"/>
              <a:gd name="connsiteX2" fmla="*/ 601185 w 604873"/>
              <a:gd name="connsiteY2" fmla="*/ 96199 h 512847"/>
              <a:gd name="connsiteX3" fmla="*/ 604873 w 604873"/>
              <a:gd name="connsiteY3" fmla="*/ 104947 h 512847"/>
              <a:gd name="connsiteX4" fmla="*/ 601185 w 604873"/>
              <a:gd name="connsiteY4" fmla="*/ 113694 h 512847"/>
              <a:gd name="connsiteX5" fmla="*/ 319062 w 604873"/>
              <a:gd name="connsiteY5" fmla="*/ 395445 h 512847"/>
              <a:gd name="connsiteX6" fmla="*/ 310304 w 604873"/>
              <a:gd name="connsiteY6" fmla="*/ 399128 h 512847"/>
              <a:gd name="connsiteX7" fmla="*/ 301545 w 604873"/>
              <a:gd name="connsiteY7" fmla="*/ 395445 h 512847"/>
              <a:gd name="connsiteX8" fmla="*/ 166476 w 604873"/>
              <a:gd name="connsiteY8" fmla="*/ 260554 h 512847"/>
              <a:gd name="connsiteX9" fmla="*/ 163249 w 604873"/>
              <a:gd name="connsiteY9" fmla="*/ 252267 h 512847"/>
              <a:gd name="connsiteX10" fmla="*/ 166476 w 604873"/>
              <a:gd name="connsiteY10" fmla="*/ 243520 h 512847"/>
              <a:gd name="connsiteX11" fmla="*/ 211192 w 604873"/>
              <a:gd name="connsiteY11" fmla="*/ 198864 h 512847"/>
              <a:gd name="connsiteX12" fmla="*/ 228709 w 604873"/>
              <a:gd name="connsiteY12" fmla="*/ 198864 h 512847"/>
              <a:gd name="connsiteX13" fmla="*/ 310304 w 604873"/>
              <a:gd name="connsiteY13" fmla="*/ 280351 h 512847"/>
              <a:gd name="connsiteX14" fmla="*/ 539413 w 604873"/>
              <a:gd name="connsiteY14" fmla="*/ 52003 h 512847"/>
              <a:gd name="connsiteX15" fmla="*/ 547942 w 604873"/>
              <a:gd name="connsiteY15" fmla="*/ 48205 h 512847"/>
              <a:gd name="connsiteX16" fmla="*/ 12448 w 604873"/>
              <a:gd name="connsiteY16" fmla="*/ 0 h 512847"/>
              <a:gd name="connsiteX17" fmla="*/ 501600 w 604873"/>
              <a:gd name="connsiteY17" fmla="*/ 0 h 512847"/>
              <a:gd name="connsiteX18" fmla="*/ 513587 w 604873"/>
              <a:gd name="connsiteY18" fmla="*/ 11969 h 512847"/>
              <a:gd name="connsiteX19" fmla="*/ 461491 w 604873"/>
              <a:gd name="connsiteY19" fmla="*/ 61229 h 512847"/>
              <a:gd name="connsiteX20" fmla="*/ 61317 w 604873"/>
              <a:gd name="connsiteY20" fmla="*/ 61229 h 512847"/>
              <a:gd name="connsiteX21" fmla="*/ 61317 w 604873"/>
              <a:gd name="connsiteY21" fmla="*/ 451618 h 512847"/>
              <a:gd name="connsiteX22" fmla="*/ 452270 w 604873"/>
              <a:gd name="connsiteY22" fmla="*/ 451618 h 512847"/>
              <a:gd name="connsiteX23" fmla="*/ 452270 w 604873"/>
              <a:gd name="connsiteY23" fmla="*/ 332384 h 512847"/>
              <a:gd name="connsiteX24" fmla="*/ 513587 w 604873"/>
              <a:gd name="connsiteY24" fmla="*/ 267933 h 512847"/>
              <a:gd name="connsiteX25" fmla="*/ 513587 w 604873"/>
              <a:gd name="connsiteY25" fmla="*/ 500417 h 512847"/>
              <a:gd name="connsiteX26" fmla="*/ 501600 w 604873"/>
              <a:gd name="connsiteY26" fmla="*/ 512847 h 512847"/>
              <a:gd name="connsiteX27" fmla="*/ 12448 w 604873"/>
              <a:gd name="connsiteY27" fmla="*/ 512847 h 512847"/>
              <a:gd name="connsiteX28" fmla="*/ 0 w 604873"/>
              <a:gd name="connsiteY28" fmla="*/ 500417 h 512847"/>
              <a:gd name="connsiteX29" fmla="*/ 0 w 604873"/>
              <a:gd name="connsiteY29" fmla="*/ 11969 h 512847"/>
              <a:gd name="connsiteX30" fmla="*/ 12448 w 604873"/>
              <a:gd name="connsiteY30" fmla="*/ 0 h 51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4873" h="512847">
                <a:moveTo>
                  <a:pt x="547942" y="48205"/>
                </a:moveTo>
                <a:cubicBezTo>
                  <a:pt x="551053" y="48205"/>
                  <a:pt x="554165" y="49471"/>
                  <a:pt x="556470" y="52003"/>
                </a:cubicBezTo>
                <a:lnTo>
                  <a:pt x="601185" y="96199"/>
                </a:lnTo>
                <a:cubicBezTo>
                  <a:pt x="603490" y="98501"/>
                  <a:pt x="604873" y="101724"/>
                  <a:pt x="604873" y="104947"/>
                </a:cubicBezTo>
                <a:cubicBezTo>
                  <a:pt x="604873" y="108169"/>
                  <a:pt x="603490" y="111392"/>
                  <a:pt x="601185" y="113694"/>
                </a:cubicBezTo>
                <a:lnTo>
                  <a:pt x="319062" y="395445"/>
                </a:lnTo>
                <a:cubicBezTo>
                  <a:pt x="316296" y="397747"/>
                  <a:pt x="313530" y="399128"/>
                  <a:pt x="310304" y="399128"/>
                </a:cubicBezTo>
                <a:cubicBezTo>
                  <a:pt x="307077" y="399128"/>
                  <a:pt x="303850" y="397747"/>
                  <a:pt x="301545" y="395445"/>
                </a:cubicBezTo>
                <a:lnTo>
                  <a:pt x="166476" y="260554"/>
                </a:lnTo>
                <a:cubicBezTo>
                  <a:pt x="164171" y="258252"/>
                  <a:pt x="163249" y="255490"/>
                  <a:pt x="163249" y="252267"/>
                </a:cubicBezTo>
                <a:cubicBezTo>
                  <a:pt x="163249" y="249045"/>
                  <a:pt x="164171" y="245822"/>
                  <a:pt x="166476" y="243520"/>
                </a:cubicBezTo>
                <a:lnTo>
                  <a:pt x="211192" y="198864"/>
                </a:lnTo>
                <a:cubicBezTo>
                  <a:pt x="215802" y="194260"/>
                  <a:pt x="223638" y="194260"/>
                  <a:pt x="228709" y="198864"/>
                </a:cubicBezTo>
                <a:lnTo>
                  <a:pt x="310304" y="280351"/>
                </a:lnTo>
                <a:lnTo>
                  <a:pt x="539413" y="52003"/>
                </a:lnTo>
                <a:cubicBezTo>
                  <a:pt x="541718" y="49471"/>
                  <a:pt x="544830" y="48205"/>
                  <a:pt x="547942" y="48205"/>
                </a:cubicBezTo>
                <a:close/>
                <a:moveTo>
                  <a:pt x="12448" y="0"/>
                </a:moveTo>
                <a:lnTo>
                  <a:pt x="501600" y="0"/>
                </a:lnTo>
                <a:cubicBezTo>
                  <a:pt x="508055" y="0"/>
                  <a:pt x="513587" y="5524"/>
                  <a:pt x="513587" y="11969"/>
                </a:cubicBezTo>
                <a:lnTo>
                  <a:pt x="461491" y="61229"/>
                </a:lnTo>
                <a:lnTo>
                  <a:pt x="61317" y="61229"/>
                </a:lnTo>
                <a:lnTo>
                  <a:pt x="61317" y="451618"/>
                </a:lnTo>
                <a:lnTo>
                  <a:pt x="452270" y="451618"/>
                </a:lnTo>
                <a:lnTo>
                  <a:pt x="452270" y="332384"/>
                </a:lnTo>
                <a:lnTo>
                  <a:pt x="513587" y="267933"/>
                </a:lnTo>
                <a:lnTo>
                  <a:pt x="513587" y="500417"/>
                </a:lnTo>
                <a:cubicBezTo>
                  <a:pt x="513587" y="507323"/>
                  <a:pt x="508516" y="512847"/>
                  <a:pt x="501600" y="512847"/>
                </a:cubicBezTo>
                <a:lnTo>
                  <a:pt x="12448" y="512847"/>
                </a:lnTo>
                <a:cubicBezTo>
                  <a:pt x="5533" y="512847"/>
                  <a:pt x="0" y="507323"/>
                  <a:pt x="0" y="500417"/>
                </a:cubicBezTo>
                <a:lnTo>
                  <a:pt x="0" y="11969"/>
                </a:lnTo>
                <a:cubicBezTo>
                  <a:pt x="0" y="5524"/>
                  <a:pt x="5533" y="0"/>
                  <a:pt x="12448" y="0"/>
                </a:cubicBezTo>
                <a:close/>
              </a:path>
            </a:pathLst>
          </a:custGeom>
          <a:solidFill>
            <a:schemeClr val="accent1"/>
          </a:solidFill>
          <a:ln>
            <a:noFill/>
          </a:ln>
        </p:spPr>
      </p:sp>
      <p:sp>
        <p:nvSpPr>
          <p:cNvPr id="14" name="checked-box_59006"/>
          <p:cNvSpPr>
            <a:spLocks noChangeAspect="1"/>
          </p:cNvSpPr>
          <p:nvPr/>
        </p:nvSpPr>
        <p:spPr bwMode="auto">
          <a:xfrm>
            <a:off x="2533420" y="4563575"/>
            <a:ext cx="368849" cy="312731"/>
          </a:xfrm>
          <a:custGeom>
            <a:avLst/>
            <a:gdLst>
              <a:gd name="connsiteX0" fmla="*/ 547942 w 604873"/>
              <a:gd name="connsiteY0" fmla="*/ 48205 h 512847"/>
              <a:gd name="connsiteX1" fmla="*/ 556470 w 604873"/>
              <a:gd name="connsiteY1" fmla="*/ 52003 h 512847"/>
              <a:gd name="connsiteX2" fmla="*/ 601185 w 604873"/>
              <a:gd name="connsiteY2" fmla="*/ 96199 h 512847"/>
              <a:gd name="connsiteX3" fmla="*/ 604873 w 604873"/>
              <a:gd name="connsiteY3" fmla="*/ 104947 h 512847"/>
              <a:gd name="connsiteX4" fmla="*/ 601185 w 604873"/>
              <a:gd name="connsiteY4" fmla="*/ 113694 h 512847"/>
              <a:gd name="connsiteX5" fmla="*/ 319062 w 604873"/>
              <a:gd name="connsiteY5" fmla="*/ 395445 h 512847"/>
              <a:gd name="connsiteX6" fmla="*/ 310304 w 604873"/>
              <a:gd name="connsiteY6" fmla="*/ 399128 h 512847"/>
              <a:gd name="connsiteX7" fmla="*/ 301545 w 604873"/>
              <a:gd name="connsiteY7" fmla="*/ 395445 h 512847"/>
              <a:gd name="connsiteX8" fmla="*/ 166476 w 604873"/>
              <a:gd name="connsiteY8" fmla="*/ 260554 h 512847"/>
              <a:gd name="connsiteX9" fmla="*/ 163249 w 604873"/>
              <a:gd name="connsiteY9" fmla="*/ 252267 h 512847"/>
              <a:gd name="connsiteX10" fmla="*/ 166476 w 604873"/>
              <a:gd name="connsiteY10" fmla="*/ 243520 h 512847"/>
              <a:gd name="connsiteX11" fmla="*/ 211192 w 604873"/>
              <a:gd name="connsiteY11" fmla="*/ 198864 h 512847"/>
              <a:gd name="connsiteX12" fmla="*/ 228709 w 604873"/>
              <a:gd name="connsiteY12" fmla="*/ 198864 h 512847"/>
              <a:gd name="connsiteX13" fmla="*/ 310304 w 604873"/>
              <a:gd name="connsiteY13" fmla="*/ 280351 h 512847"/>
              <a:gd name="connsiteX14" fmla="*/ 539413 w 604873"/>
              <a:gd name="connsiteY14" fmla="*/ 52003 h 512847"/>
              <a:gd name="connsiteX15" fmla="*/ 547942 w 604873"/>
              <a:gd name="connsiteY15" fmla="*/ 48205 h 512847"/>
              <a:gd name="connsiteX16" fmla="*/ 12448 w 604873"/>
              <a:gd name="connsiteY16" fmla="*/ 0 h 512847"/>
              <a:gd name="connsiteX17" fmla="*/ 501600 w 604873"/>
              <a:gd name="connsiteY17" fmla="*/ 0 h 512847"/>
              <a:gd name="connsiteX18" fmla="*/ 513587 w 604873"/>
              <a:gd name="connsiteY18" fmla="*/ 11969 h 512847"/>
              <a:gd name="connsiteX19" fmla="*/ 461491 w 604873"/>
              <a:gd name="connsiteY19" fmla="*/ 61229 h 512847"/>
              <a:gd name="connsiteX20" fmla="*/ 61317 w 604873"/>
              <a:gd name="connsiteY20" fmla="*/ 61229 h 512847"/>
              <a:gd name="connsiteX21" fmla="*/ 61317 w 604873"/>
              <a:gd name="connsiteY21" fmla="*/ 451618 h 512847"/>
              <a:gd name="connsiteX22" fmla="*/ 452270 w 604873"/>
              <a:gd name="connsiteY22" fmla="*/ 451618 h 512847"/>
              <a:gd name="connsiteX23" fmla="*/ 452270 w 604873"/>
              <a:gd name="connsiteY23" fmla="*/ 332384 h 512847"/>
              <a:gd name="connsiteX24" fmla="*/ 513587 w 604873"/>
              <a:gd name="connsiteY24" fmla="*/ 267933 h 512847"/>
              <a:gd name="connsiteX25" fmla="*/ 513587 w 604873"/>
              <a:gd name="connsiteY25" fmla="*/ 500417 h 512847"/>
              <a:gd name="connsiteX26" fmla="*/ 501600 w 604873"/>
              <a:gd name="connsiteY26" fmla="*/ 512847 h 512847"/>
              <a:gd name="connsiteX27" fmla="*/ 12448 w 604873"/>
              <a:gd name="connsiteY27" fmla="*/ 512847 h 512847"/>
              <a:gd name="connsiteX28" fmla="*/ 0 w 604873"/>
              <a:gd name="connsiteY28" fmla="*/ 500417 h 512847"/>
              <a:gd name="connsiteX29" fmla="*/ 0 w 604873"/>
              <a:gd name="connsiteY29" fmla="*/ 11969 h 512847"/>
              <a:gd name="connsiteX30" fmla="*/ 12448 w 604873"/>
              <a:gd name="connsiteY30" fmla="*/ 0 h 51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4873" h="512847">
                <a:moveTo>
                  <a:pt x="547942" y="48205"/>
                </a:moveTo>
                <a:cubicBezTo>
                  <a:pt x="551053" y="48205"/>
                  <a:pt x="554165" y="49471"/>
                  <a:pt x="556470" y="52003"/>
                </a:cubicBezTo>
                <a:lnTo>
                  <a:pt x="601185" y="96199"/>
                </a:lnTo>
                <a:cubicBezTo>
                  <a:pt x="603490" y="98501"/>
                  <a:pt x="604873" y="101724"/>
                  <a:pt x="604873" y="104947"/>
                </a:cubicBezTo>
                <a:cubicBezTo>
                  <a:pt x="604873" y="108169"/>
                  <a:pt x="603490" y="111392"/>
                  <a:pt x="601185" y="113694"/>
                </a:cubicBezTo>
                <a:lnTo>
                  <a:pt x="319062" y="395445"/>
                </a:lnTo>
                <a:cubicBezTo>
                  <a:pt x="316296" y="397747"/>
                  <a:pt x="313530" y="399128"/>
                  <a:pt x="310304" y="399128"/>
                </a:cubicBezTo>
                <a:cubicBezTo>
                  <a:pt x="307077" y="399128"/>
                  <a:pt x="303850" y="397747"/>
                  <a:pt x="301545" y="395445"/>
                </a:cubicBezTo>
                <a:lnTo>
                  <a:pt x="166476" y="260554"/>
                </a:lnTo>
                <a:cubicBezTo>
                  <a:pt x="164171" y="258252"/>
                  <a:pt x="163249" y="255490"/>
                  <a:pt x="163249" y="252267"/>
                </a:cubicBezTo>
                <a:cubicBezTo>
                  <a:pt x="163249" y="249045"/>
                  <a:pt x="164171" y="245822"/>
                  <a:pt x="166476" y="243520"/>
                </a:cubicBezTo>
                <a:lnTo>
                  <a:pt x="211192" y="198864"/>
                </a:lnTo>
                <a:cubicBezTo>
                  <a:pt x="215802" y="194260"/>
                  <a:pt x="223638" y="194260"/>
                  <a:pt x="228709" y="198864"/>
                </a:cubicBezTo>
                <a:lnTo>
                  <a:pt x="310304" y="280351"/>
                </a:lnTo>
                <a:lnTo>
                  <a:pt x="539413" y="52003"/>
                </a:lnTo>
                <a:cubicBezTo>
                  <a:pt x="541718" y="49471"/>
                  <a:pt x="544830" y="48205"/>
                  <a:pt x="547942" y="48205"/>
                </a:cubicBezTo>
                <a:close/>
                <a:moveTo>
                  <a:pt x="12448" y="0"/>
                </a:moveTo>
                <a:lnTo>
                  <a:pt x="501600" y="0"/>
                </a:lnTo>
                <a:cubicBezTo>
                  <a:pt x="508055" y="0"/>
                  <a:pt x="513587" y="5524"/>
                  <a:pt x="513587" y="11969"/>
                </a:cubicBezTo>
                <a:lnTo>
                  <a:pt x="461491" y="61229"/>
                </a:lnTo>
                <a:lnTo>
                  <a:pt x="61317" y="61229"/>
                </a:lnTo>
                <a:lnTo>
                  <a:pt x="61317" y="451618"/>
                </a:lnTo>
                <a:lnTo>
                  <a:pt x="452270" y="451618"/>
                </a:lnTo>
                <a:lnTo>
                  <a:pt x="452270" y="332384"/>
                </a:lnTo>
                <a:lnTo>
                  <a:pt x="513587" y="267933"/>
                </a:lnTo>
                <a:lnTo>
                  <a:pt x="513587" y="500417"/>
                </a:lnTo>
                <a:cubicBezTo>
                  <a:pt x="513587" y="507323"/>
                  <a:pt x="508516" y="512847"/>
                  <a:pt x="501600" y="512847"/>
                </a:cubicBezTo>
                <a:lnTo>
                  <a:pt x="12448" y="512847"/>
                </a:lnTo>
                <a:cubicBezTo>
                  <a:pt x="5533" y="512847"/>
                  <a:pt x="0" y="507323"/>
                  <a:pt x="0" y="500417"/>
                </a:cubicBezTo>
                <a:lnTo>
                  <a:pt x="0" y="11969"/>
                </a:lnTo>
                <a:cubicBezTo>
                  <a:pt x="0" y="5524"/>
                  <a:pt x="5533" y="0"/>
                  <a:pt x="12448" y="0"/>
                </a:cubicBezTo>
                <a:close/>
              </a:path>
            </a:pathLst>
          </a:custGeom>
          <a:solidFill>
            <a:schemeClr val="accent1"/>
          </a:solidFill>
          <a:ln>
            <a:noFill/>
          </a:ln>
        </p:spPr>
      </p:sp>
      <p:sp>
        <p:nvSpPr>
          <p:cNvPr id="15" name="矩形 14"/>
          <p:cNvSpPr/>
          <p:nvPr/>
        </p:nvSpPr>
        <p:spPr>
          <a:xfrm>
            <a:off x="3062841" y="4458330"/>
            <a:ext cx="4191894" cy="523220"/>
          </a:xfrm>
          <a:prstGeom prst="rect">
            <a:avLst/>
          </a:prstGeom>
        </p:spPr>
        <p:txBody>
          <a:bodyPr wrap="square">
            <a:spAutoFit/>
          </a:bodyPr>
          <a:lstStyle/>
          <a:p>
            <a:r>
              <a:rPr lang="en-US" altLang="zh-CN" sz="2800" b="1" dirty="0">
                <a:cs typeface="+mn-ea"/>
                <a:sym typeface="+mn-lt"/>
              </a:rPr>
              <a:t>…</a:t>
            </a:r>
          </a:p>
        </p:txBody>
      </p:sp>
    </p:spTree>
    <p:extLst>
      <p:ext uri="{BB962C8B-B14F-4D97-AF65-F5344CB8AC3E}">
        <p14:creationId xmlns:p14="http://schemas.microsoft.com/office/powerpoint/2010/main" val="3231572095"/>
      </p:ext>
    </p:extLst>
  </p:cSld>
  <p:clrMapOvr>
    <a:masterClrMapping/>
  </p:clrMapOvr>
  <p:transition advTm="153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D75B9EA-579D-4E82-A1B2-247215221A92}" type="slidenum">
              <a:rPr lang="en-SG" smtClean="0"/>
              <a:pPr/>
              <a:t>8</a:t>
            </a:fld>
            <a:endParaRPr lang="en-SG" dirty="0"/>
          </a:p>
        </p:txBody>
      </p:sp>
      <p:sp>
        <p:nvSpPr>
          <p:cNvPr id="5" name="矩形 4"/>
          <p:cNvSpPr/>
          <p:nvPr/>
        </p:nvSpPr>
        <p:spPr>
          <a:xfrm>
            <a:off x="360318"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smtClean="0">
                <a:cs typeface="+mn-ea"/>
                <a:sym typeface="+mn-lt"/>
              </a:rPr>
              <a:t>Task Definition</a:t>
            </a:r>
            <a:endParaRPr lang="en-US" altLang="zh-CN" sz="3600" b="1" dirty="0">
              <a:cs typeface="+mn-ea"/>
              <a:sym typeface="+mn-lt"/>
            </a:endParaRPr>
          </a:p>
        </p:txBody>
      </p:sp>
      <p:sp>
        <p:nvSpPr>
          <p:cNvPr id="6" name="矩形 5"/>
          <p:cNvSpPr/>
          <p:nvPr/>
        </p:nvSpPr>
        <p:spPr>
          <a:xfrm>
            <a:off x="462115" y="1244995"/>
            <a:ext cx="11631561" cy="954107"/>
          </a:xfrm>
          <a:prstGeom prst="rect">
            <a:avLst/>
          </a:prstGeom>
        </p:spPr>
        <p:txBody>
          <a:bodyPr wrap="square">
            <a:spAutoFit/>
          </a:bodyPr>
          <a:lstStyle/>
          <a:p>
            <a:r>
              <a:rPr lang="en-US" altLang="zh-CN" sz="2800" b="1" dirty="0" smtClean="0"/>
              <a:t>Considering that </a:t>
            </a:r>
            <a:r>
              <a:rPr lang="en-US" altLang="zh-CN" sz="2800" b="1" dirty="0"/>
              <a:t>information and </a:t>
            </a:r>
            <a:r>
              <a:rPr lang="en-US" altLang="zh-CN" sz="2800" b="1" dirty="0" smtClean="0"/>
              <a:t> audience </a:t>
            </a:r>
            <a:r>
              <a:rPr lang="en-US" altLang="zh-CN" sz="2800" b="1" dirty="0"/>
              <a:t>both play pivotal roles in the</a:t>
            </a:r>
          </a:p>
          <a:p>
            <a:r>
              <a:rPr lang="en-US" altLang="zh-CN" sz="2800" b="1" dirty="0"/>
              <a:t>privacy preserving, answering the question of </a:t>
            </a:r>
            <a:r>
              <a:rPr lang="en-US" altLang="zh-CN" sz="2800" b="1" i="1" dirty="0">
                <a:solidFill>
                  <a:srgbClr val="FF0000"/>
                </a:solidFill>
              </a:rPr>
              <a:t>Who Can See </a:t>
            </a:r>
            <a:r>
              <a:rPr lang="en-US" altLang="zh-CN" sz="2800" b="1" i="1" dirty="0" smtClean="0">
                <a:solidFill>
                  <a:srgbClr val="FF0000"/>
                </a:solidFill>
              </a:rPr>
              <a:t>What </a:t>
            </a:r>
            <a:r>
              <a:rPr lang="en-US" altLang="zh-CN" sz="2800" b="1" dirty="0" smtClean="0"/>
              <a:t>is essential.</a:t>
            </a:r>
            <a:endParaRPr lang="zh-CN" altLang="en-US" sz="2800" b="1" dirty="0"/>
          </a:p>
        </p:txBody>
      </p:sp>
      <p:sp>
        <p:nvSpPr>
          <p:cNvPr id="4" name="矩形 3"/>
          <p:cNvSpPr/>
          <p:nvPr/>
        </p:nvSpPr>
        <p:spPr>
          <a:xfrm>
            <a:off x="2906377" y="4753593"/>
            <a:ext cx="1709507" cy="830997"/>
          </a:xfrm>
          <a:prstGeom prst="rect">
            <a:avLst/>
          </a:prstGeom>
        </p:spPr>
        <p:txBody>
          <a:bodyPr wrap="none">
            <a:spAutoFit/>
          </a:bodyPr>
          <a:lstStyle/>
          <a:p>
            <a:pPr algn="ctr"/>
            <a:r>
              <a:rPr lang="en-US" altLang="zh-CN" sz="2400" b="1" dirty="0">
                <a:solidFill>
                  <a:schemeClr val="accent6">
                    <a:lumMod val="50000"/>
                  </a:schemeClr>
                </a:solidFill>
              </a:rPr>
              <a:t>Input </a:t>
            </a:r>
            <a:endParaRPr lang="en-US" altLang="zh-CN" sz="2400" b="1" dirty="0" smtClean="0">
              <a:solidFill>
                <a:schemeClr val="accent6">
                  <a:lumMod val="50000"/>
                </a:schemeClr>
              </a:solidFill>
            </a:endParaRPr>
          </a:p>
          <a:p>
            <a:pPr algn="ctr"/>
            <a:r>
              <a:rPr lang="en-US" altLang="zh-CN" sz="2400" b="1" dirty="0">
                <a:solidFill>
                  <a:schemeClr val="accent6">
                    <a:lumMod val="50000"/>
                  </a:schemeClr>
                </a:solidFill>
              </a:rPr>
              <a:t>Information</a:t>
            </a:r>
            <a:endParaRPr lang="zh-CN" altLang="en-US" sz="2400" b="1" dirty="0">
              <a:solidFill>
                <a:schemeClr val="accent6">
                  <a:lumMod val="50000"/>
                </a:schemeClr>
              </a:solidFill>
            </a:endParaRPr>
          </a:p>
        </p:txBody>
      </p:sp>
      <p:sp>
        <p:nvSpPr>
          <p:cNvPr id="9" name="矩形 8"/>
          <p:cNvSpPr/>
          <p:nvPr/>
        </p:nvSpPr>
        <p:spPr>
          <a:xfrm>
            <a:off x="9509979" y="4753593"/>
            <a:ext cx="1380506" cy="830997"/>
          </a:xfrm>
          <a:prstGeom prst="rect">
            <a:avLst/>
          </a:prstGeom>
        </p:spPr>
        <p:txBody>
          <a:bodyPr wrap="none">
            <a:spAutoFit/>
          </a:bodyPr>
          <a:lstStyle/>
          <a:p>
            <a:pPr algn="ctr"/>
            <a:r>
              <a:rPr lang="en-US" altLang="zh-CN" sz="2400" b="1" dirty="0" smtClean="0">
                <a:solidFill>
                  <a:schemeClr val="accent6">
                    <a:lumMod val="50000"/>
                  </a:schemeClr>
                </a:solidFill>
              </a:rPr>
              <a:t>Output </a:t>
            </a:r>
          </a:p>
          <a:p>
            <a:pPr algn="ctr"/>
            <a:r>
              <a:rPr lang="en-US" altLang="zh-CN" sz="2400" b="1" dirty="0">
                <a:solidFill>
                  <a:schemeClr val="accent6">
                    <a:lumMod val="50000"/>
                  </a:schemeClr>
                </a:solidFill>
              </a:rPr>
              <a:t>Audience</a:t>
            </a:r>
            <a:endParaRPr lang="zh-CN" altLang="en-US" sz="2400" b="1" dirty="0">
              <a:solidFill>
                <a:schemeClr val="accent6">
                  <a:lumMod val="50000"/>
                </a:schemeClr>
              </a:solidFill>
            </a:endParaRPr>
          </a:p>
        </p:txBody>
      </p:sp>
      <p:grpSp>
        <p:nvGrpSpPr>
          <p:cNvPr id="10" name="组合 9"/>
          <p:cNvGrpSpPr/>
          <p:nvPr/>
        </p:nvGrpSpPr>
        <p:grpSpPr>
          <a:xfrm>
            <a:off x="2030806" y="3161627"/>
            <a:ext cx="3460652" cy="1397046"/>
            <a:chOff x="1912903" y="2752036"/>
            <a:chExt cx="3460652" cy="1397046"/>
          </a:xfrm>
        </p:grpSpPr>
        <p:sp>
          <p:nvSpPr>
            <p:cNvPr id="11" name="圆角矩形标注 10"/>
            <p:cNvSpPr/>
            <p:nvPr/>
          </p:nvSpPr>
          <p:spPr>
            <a:xfrm rot="5400000">
              <a:off x="2944706" y="1720233"/>
              <a:ext cx="1397046" cy="3460652"/>
            </a:xfrm>
            <a:prstGeom prst="wedgeRoundRectCallout">
              <a:avLst>
                <a:gd name="adj1" fmla="val -21634"/>
                <a:gd name="adj2" fmla="val 55147"/>
                <a:gd name="adj3" fmla="val 16667"/>
              </a:avLst>
            </a:prstGeom>
            <a:solidFill>
              <a:srgbClr val="19A7E1">
                <a:alpha val="30000"/>
              </a:srgb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SG" sz="1400">
                <a:latin typeface="Microsoft YaHei" panose="020B0503020204020204" pitchFamily="34" charset="-122"/>
                <a:ea typeface="Microsoft YaHei" panose="020B0503020204020204" pitchFamily="34" charset="-122"/>
              </a:endParaRPr>
            </a:p>
          </p:txBody>
        </p:sp>
        <p:sp>
          <p:nvSpPr>
            <p:cNvPr id="12" name="矩形 11"/>
            <p:cNvSpPr/>
            <p:nvPr/>
          </p:nvSpPr>
          <p:spPr>
            <a:xfrm>
              <a:off x="2012613" y="2927846"/>
              <a:ext cx="3261230" cy="1077218"/>
            </a:xfrm>
            <a:prstGeom prst="rect">
              <a:avLst/>
            </a:prstGeom>
            <a:ln w="25400">
              <a:solidFill>
                <a:schemeClr val="accent1"/>
              </a:solidFill>
              <a:prstDash val="solid"/>
            </a:ln>
          </p:spPr>
          <p:txBody>
            <a:bodyPr wrap="square">
              <a:spAutoFit/>
            </a:bodyPr>
            <a:lstStyle/>
            <a:p>
              <a:pPr algn="just"/>
              <a:r>
                <a:rPr lang="en-US" sz="1600" dirty="0">
                  <a:latin typeface="Microsoft YaHei" panose="020B0503020204020204" pitchFamily="34" charset="-122"/>
                  <a:ea typeface="Microsoft YaHei" panose="020B0503020204020204" pitchFamily="34" charset="-122"/>
                </a:rPr>
                <a:t>Looking forward to my family vacation to Saint Louis, where we would be visiting family friends for the week.</a:t>
              </a:r>
            </a:p>
          </p:txBody>
        </p:sp>
      </p:grpSp>
      <p:sp>
        <p:nvSpPr>
          <p:cNvPr id="13" name="矩形 12"/>
          <p:cNvSpPr/>
          <p:nvPr/>
        </p:nvSpPr>
        <p:spPr>
          <a:xfrm>
            <a:off x="762895" y="3335464"/>
            <a:ext cx="1039900" cy="461665"/>
          </a:xfrm>
          <a:prstGeom prst="rect">
            <a:avLst/>
          </a:prstGeom>
        </p:spPr>
        <p:txBody>
          <a:bodyPr wrap="none">
            <a:spAutoFit/>
          </a:bodyPr>
          <a:lstStyle/>
          <a:p>
            <a:r>
              <a:rPr lang="en-US" altLang="zh-CN" sz="2400" b="1" dirty="0" smtClean="0">
                <a:solidFill>
                  <a:schemeClr val="accent6">
                    <a:lumMod val="50000"/>
                  </a:schemeClr>
                </a:solidFill>
              </a:rPr>
              <a:t>Tweet </a:t>
            </a:r>
            <a:endParaRPr lang="zh-CN" altLang="en-US" sz="2400" b="1" dirty="0">
              <a:solidFill>
                <a:schemeClr val="accent6">
                  <a:lumMod val="50000"/>
                </a:schemeClr>
              </a:solidFill>
            </a:endParaRPr>
          </a:p>
        </p:txBody>
      </p:sp>
      <p:sp>
        <p:nvSpPr>
          <p:cNvPr id="15" name="圆角矩形 14"/>
          <p:cNvSpPr/>
          <p:nvPr/>
        </p:nvSpPr>
        <p:spPr>
          <a:xfrm>
            <a:off x="8735983" y="3020043"/>
            <a:ext cx="2713704" cy="1680209"/>
          </a:xfrm>
          <a:prstGeom prst="roundRect">
            <a:avLst/>
          </a:prstGeom>
          <a:solidFill>
            <a:srgbClr val="E8F9DB"/>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smtClean="0">
                <a:solidFill>
                  <a:schemeClr val="accent6">
                    <a:lumMod val="50000"/>
                  </a:schemeClr>
                </a:solidFill>
              </a:rPr>
              <a:t>Family members    </a:t>
            </a:r>
          </a:p>
          <a:p>
            <a:pPr marL="285750" indent="-285750">
              <a:buFont typeface="Arial" panose="020B0604020202020204" pitchFamily="34" charset="0"/>
              <a:buChar char="•"/>
            </a:pPr>
            <a:r>
              <a:rPr lang="en-US" altLang="zh-CN" dirty="0" smtClean="0">
                <a:solidFill>
                  <a:schemeClr val="accent6">
                    <a:lumMod val="50000"/>
                  </a:schemeClr>
                </a:solidFill>
              </a:rPr>
              <a:t>Close friends                </a:t>
            </a:r>
          </a:p>
          <a:p>
            <a:pPr marL="285750" indent="-285750">
              <a:buFont typeface="Arial" panose="020B0604020202020204" pitchFamily="34" charset="0"/>
              <a:buChar char="•"/>
            </a:pPr>
            <a:r>
              <a:rPr lang="en-US" altLang="zh-CN" dirty="0" smtClean="0">
                <a:solidFill>
                  <a:schemeClr val="accent6">
                    <a:lumMod val="50000"/>
                  </a:schemeClr>
                </a:solidFill>
              </a:rPr>
              <a:t>Casual friends</a:t>
            </a:r>
          </a:p>
          <a:p>
            <a:pPr marL="285750" indent="-285750">
              <a:buFont typeface="Arial" panose="020B0604020202020204" pitchFamily="34" charset="0"/>
              <a:buChar char="•"/>
            </a:pPr>
            <a:r>
              <a:rPr lang="en-US" altLang="zh-CN" dirty="0" smtClean="0">
                <a:solidFill>
                  <a:schemeClr val="accent6">
                    <a:lumMod val="50000"/>
                  </a:schemeClr>
                </a:solidFill>
              </a:rPr>
              <a:t>Outsider audience      </a:t>
            </a:r>
            <a:endParaRPr lang="zh-CN" altLang="en-US" dirty="0">
              <a:solidFill>
                <a:schemeClr val="accent6">
                  <a:lumMod val="50000"/>
                </a:schemeClr>
              </a:solidFill>
            </a:endParaRPr>
          </a:p>
        </p:txBody>
      </p:sp>
      <p:sp>
        <p:nvSpPr>
          <p:cNvPr id="16" name="矩形 15"/>
          <p:cNvSpPr/>
          <p:nvPr/>
        </p:nvSpPr>
        <p:spPr>
          <a:xfrm>
            <a:off x="11054586" y="3212649"/>
            <a:ext cx="338554" cy="461665"/>
          </a:xfrm>
          <a:prstGeom prst="rect">
            <a:avLst/>
          </a:prstGeom>
        </p:spPr>
        <p:txBody>
          <a:bodyPr wrap="none">
            <a:spAutoFit/>
          </a:bodyPr>
          <a:lstStyle/>
          <a:p>
            <a:r>
              <a:rPr lang="zh-CN" altLang="en-US" sz="2400" dirty="0">
                <a:solidFill>
                  <a:schemeClr val="accent6">
                    <a:lumMod val="50000"/>
                  </a:schemeClr>
                </a:solidFill>
              </a:rPr>
              <a:t>√</a:t>
            </a:r>
            <a:endParaRPr lang="en-US" altLang="zh-CN" sz="2400" dirty="0">
              <a:solidFill>
                <a:schemeClr val="accent6">
                  <a:lumMod val="50000"/>
                </a:schemeClr>
              </a:solidFill>
            </a:endParaRPr>
          </a:p>
        </p:txBody>
      </p:sp>
      <p:sp>
        <p:nvSpPr>
          <p:cNvPr id="17" name="矩形 16"/>
          <p:cNvSpPr/>
          <p:nvPr/>
        </p:nvSpPr>
        <p:spPr>
          <a:xfrm>
            <a:off x="11017717" y="4059145"/>
            <a:ext cx="412292" cy="461665"/>
          </a:xfrm>
          <a:prstGeom prst="rect">
            <a:avLst/>
          </a:prstGeom>
        </p:spPr>
        <p:txBody>
          <a:bodyPr wrap="none">
            <a:spAutoFit/>
          </a:bodyPr>
          <a:lstStyle/>
          <a:p>
            <a:r>
              <a:rPr lang="en-US" altLang="zh-CN" sz="2400" dirty="0">
                <a:solidFill>
                  <a:srgbClr val="FF0000"/>
                </a:solidFill>
              </a:rPr>
              <a:t>×</a:t>
            </a:r>
            <a:endParaRPr lang="zh-CN" altLang="en-US" sz="2400" dirty="0">
              <a:solidFill>
                <a:srgbClr val="FF0000"/>
              </a:solidFill>
            </a:endParaRPr>
          </a:p>
        </p:txBody>
      </p:sp>
      <p:sp>
        <p:nvSpPr>
          <p:cNvPr id="18" name="矩形 17"/>
          <p:cNvSpPr/>
          <p:nvPr/>
        </p:nvSpPr>
        <p:spPr>
          <a:xfrm>
            <a:off x="11054586" y="3494814"/>
            <a:ext cx="338554" cy="461665"/>
          </a:xfrm>
          <a:prstGeom prst="rect">
            <a:avLst/>
          </a:prstGeom>
        </p:spPr>
        <p:txBody>
          <a:bodyPr wrap="none">
            <a:spAutoFit/>
          </a:bodyPr>
          <a:lstStyle/>
          <a:p>
            <a:r>
              <a:rPr lang="zh-CN" altLang="en-US" sz="2400" dirty="0">
                <a:solidFill>
                  <a:schemeClr val="accent6">
                    <a:lumMod val="50000"/>
                  </a:schemeClr>
                </a:solidFill>
              </a:rPr>
              <a:t>√</a:t>
            </a:r>
            <a:endParaRPr lang="en-US" altLang="zh-CN" sz="2400" dirty="0">
              <a:solidFill>
                <a:schemeClr val="accent6">
                  <a:lumMod val="50000"/>
                </a:schemeClr>
              </a:solidFill>
            </a:endParaRPr>
          </a:p>
        </p:txBody>
      </p:sp>
      <p:sp>
        <p:nvSpPr>
          <p:cNvPr id="19" name="矩形 18"/>
          <p:cNvSpPr/>
          <p:nvPr/>
        </p:nvSpPr>
        <p:spPr>
          <a:xfrm>
            <a:off x="11017717" y="3776979"/>
            <a:ext cx="412292" cy="461665"/>
          </a:xfrm>
          <a:prstGeom prst="rect">
            <a:avLst/>
          </a:prstGeom>
        </p:spPr>
        <p:txBody>
          <a:bodyPr wrap="none">
            <a:spAutoFit/>
          </a:bodyPr>
          <a:lstStyle/>
          <a:p>
            <a:r>
              <a:rPr lang="en-US" altLang="zh-CN" sz="2400" dirty="0">
                <a:solidFill>
                  <a:srgbClr val="FF0000"/>
                </a:solidFill>
              </a:rPr>
              <a:t>×</a:t>
            </a:r>
            <a:endParaRPr lang="zh-CN" altLang="en-US" sz="2400" dirty="0">
              <a:solidFill>
                <a:srgbClr val="FF0000"/>
              </a:solidFill>
            </a:endParaRPr>
          </a:p>
        </p:txBody>
      </p:sp>
      <p:sp>
        <p:nvSpPr>
          <p:cNvPr id="22" name="矩形 21"/>
          <p:cNvSpPr/>
          <p:nvPr/>
        </p:nvSpPr>
        <p:spPr>
          <a:xfrm>
            <a:off x="6172072" y="3445985"/>
            <a:ext cx="1883297" cy="830997"/>
          </a:xfrm>
          <a:prstGeom prst="rect">
            <a:avLst/>
          </a:prstGeom>
          <a:ln w="38100">
            <a:solidFill>
              <a:srgbClr val="7030A0"/>
            </a:solidFill>
          </a:ln>
        </p:spPr>
        <p:txBody>
          <a:bodyPr wrap="square">
            <a:spAutoFit/>
          </a:bodyPr>
          <a:lstStyle/>
          <a:p>
            <a:pPr algn="ctr"/>
            <a:r>
              <a:rPr lang="en-US" altLang="zh-CN" sz="2400" b="1" dirty="0" smtClean="0">
                <a:solidFill>
                  <a:schemeClr val="accent5">
                    <a:lumMod val="50000"/>
                  </a:schemeClr>
                </a:solidFill>
              </a:rPr>
              <a:t>Privacy Preserving</a:t>
            </a:r>
            <a:endParaRPr lang="zh-CN" altLang="en-US" sz="2400" b="1" dirty="0">
              <a:solidFill>
                <a:schemeClr val="accent5">
                  <a:lumMod val="50000"/>
                </a:schemeClr>
              </a:solidFill>
            </a:endParaRPr>
          </a:p>
        </p:txBody>
      </p:sp>
      <p:cxnSp>
        <p:nvCxnSpPr>
          <p:cNvPr id="25" name="直接箭头连接符 24"/>
          <p:cNvCxnSpPr>
            <a:stCxn id="22" idx="3"/>
            <a:endCxn id="15" idx="1"/>
          </p:cNvCxnSpPr>
          <p:nvPr/>
        </p:nvCxnSpPr>
        <p:spPr>
          <a:xfrm flipV="1">
            <a:off x="8055369" y="3860148"/>
            <a:ext cx="680614" cy="13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 idx="0"/>
            <a:endCxn id="22" idx="1"/>
          </p:cNvCxnSpPr>
          <p:nvPr/>
        </p:nvCxnSpPr>
        <p:spPr>
          <a:xfrm>
            <a:off x="5491458" y="3860150"/>
            <a:ext cx="680614" cy="13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218282"/>
      </p:ext>
    </p:extLst>
  </p:cSld>
  <p:clrMapOvr>
    <a:masterClrMapping/>
  </p:clrMapOvr>
  <p:transition advTm="15332">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33"/>
          <p:cNvSpPr>
            <a:spLocks noChangeArrowheads="1"/>
          </p:cNvSpPr>
          <p:nvPr/>
        </p:nvSpPr>
        <p:spPr bwMode="auto">
          <a:xfrm>
            <a:off x="800593" y="1104356"/>
            <a:ext cx="11184930"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700">
                <a:solidFill>
                  <a:schemeClr val="tx1"/>
                </a:solidFill>
                <a:latin typeface="Times New Roman" panose="02020603050405020304" pitchFamily="18" charset="0"/>
              </a:defRPr>
            </a:lvl1pPr>
            <a:lvl2pPr marL="384175" indent="-342900">
              <a:defRPr sz="1700">
                <a:solidFill>
                  <a:schemeClr val="tx1"/>
                </a:solidFill>
                <a:latin typeface="Times New Roman" panose="02020603050405020304" pitchFamily="18" charset="0"/>
              </a:defRPr>
            </a:lvl2pPr>
            <a:lvl3pPr>
              <a:defRPr sz="1700">
                <a:solidFill>
                  <a:schemeClr val="tx1"/>
                </a:solidFill>
                <a:latin typeface="Times New Roman" panose="02020603050405020304" pitchFamily="18" charset="0"/>
              </a:defRPr>
            </a:lvl3pPr>
            <a:lvl4pPr>
              <a:defRPr sz="1700">
                <a:solidFill>
                  <a:schemeClr val="tx1"/>
                </a:solidFill>
                <a:latin typeface="Times New Roman" panose="02020603050405020304" pitchFamily="18" charset="0"/>
              </a:defRPr>
            </a:lvl4pPr>
            <a:lvl5pPr>
              <a:defRPr sz="1700">
                <a:solidFill>
                  <a:schemeClr val="tx1"/>
                </a:solidFill>
                <a:latin typeface="Times New Roman" panose="02020603050405020304" pitchFamily="18" charset="0"/>
              </a:defRPr>
            </a:lvl5pPr>
            <a:lvl6pPr marL="1722438" indent="25400" eaLnBrk="0" fontAlgn="base" hangingPunct="0">
              <a:spcBef>
                <a:spcPct val="0"/>
              </a:spcBef>
              <a:spcAft>
                <a:spcPct val="0"/>
              </a:spcAft>
              <a:defRPr sz="1700">
                <a:solidFill>
                  <a:schemeClr val="tx1"/>
                </a:solidFill>
                <a:latin typeface="Times New Roman" panose="02020603050405020304" pitchFamily="18" charset="0"/>
              </a:defRPr>
            </a:lvl6pPr>
            <a:lvl7pPr marL="2179638" indent="25400" eaLnBrk="0" fontAlgn="base" hangingPunct="0">
              <a:spcBef>
                <a:spcPct val="0"/>
              </a:spcBef>
              <a:spcAft>
                <a:spcPct val="0"/>
              </a:spcAft>
              <a:defRPr sz="1700">
                <a:solidFill>
                  <a:schemeClr val="tx1"/>
                </a:solidFill>
                <a:latin typeface="Times New Roman" panose="02020603050405020304" pitchFamily="18" charset="0"/>
              </a:defRPr>
            </a:lvl7pPr>
            <a:lvl8pPr marL="2636838" indent="25400" eaLnBrk="0" fontAlgn="base" hangingPunct="0">
              <a:spcBef>
                <a:spcPct val="0"/>
              </a:spcBef>
              <a:spcAft>
                <a:spcPct val="0"/>
              </a:spcAft>
              <a:defRPr sz="1700">
                <a:solidFill>
                  <a:schemeClr val="tx1"/>
                </a:solidFill>
                <a:latin typeface="Times New Roman" panose="02020603050405020304" pitchFamily="18" charset="0"/>
              </a:defRPr>
            </a:lvl8pPr>
            <a:lvl9pPr marL="3094038" indent="25400" eaLnBrk="0" fontAlgn="base" hangingPunct="0">
              <a:spcBef>
                <a:spcPct val="0"/>
              </a:spcBef>
              <a:spcAft>
                <a:spcPct val="0"/>
              </a:spcAft>
              <a:defRPr sz="1700">
                <a:solidFill>
                  <a:schemeClr val="tx1"/>
                </a:solidFill>
                <a:latin typeface="Times New Roman" panose="02020603050405020304" pitchFamily="18" charset="0"/>
              </a:defRPr>
            </a:lvl9pPr>
          </a:lstStyle>
          <a:p>
            <a:pPr marL="498475" lvl="1" indent="-457200" algn="just">
              <a:spcBef>
                <a:spcPts val="900"/>
              </a:spcBef>
              <a:spcAft>
                <a:spcPts val="900"/>
              </a:spcAft>
              <a:buFont typeface="Wingdings" panose="05000000000000000000" pitchFamily="2" charset="2"/>
              <a:buChar char="Ø"/>
            </a:pPr>
            <a:r>
              <a:rPr lang="en-US" altLang="zh-CN" sz="2800" b="1" dirty="0" smtClean="0">
                <a:latin typeface="+mn-lt"/>
                <a:cs typeface="+mn-ea"/>
                <a:sym typeface="+mn-lt"/>
              </a:rPr>
              <a:t>The </a:t>
            </a:r>
            <a:r>
              <a:rPr lang="en-US" altLang="zh-CN" sz="2800" b="1" dirty="0">
                <a:latin typeface="+mn-lt"/>
                <a:cs typeface="+mn-ea"/>
                <a:sym typeface="+mn-lt"/>
              </a:rPr>
              <a:t>personal aspects of </a:t>
            </a:r>
            <a:r>
              <a:rPr lang="en-US" altLang="zh-CN" sz="2800" b="1" dirty="0" smtClean="0">
                <a:latin typeface="+mn-lt"/>
                <a:cs typeface="+mn-ea"/>
                <a:sym typeface="+mn-lt"/>
              </a:rPr>
              <a:t>users conveyed </a:t>
            </a:r>
            <a:r>
              <a:rPr lang="en-US" altLang="zh-CN" sz="2800" b="1" dirty="0">
                <a:latin typeface="+mn-lt"/>
                <a:cs typeface="+mn-ea"/>
                <a:sym typeface="+mn-lt"/>
              </a:rPr>
              <a:t>by their </a:t>
            </a:r>
            <a:r>
              <a:rPr lang="en-US" altLang="zh-CN" sz="2800" b="1" dirty="0" smtClean="0">
                <a:latin typeface="+mn-lt"/>
                <a:cs typeface="+mn-ea"/>
                <a:sym typeface="+mn-lt"/>
              </a:rPr>
              <a:t>UGCs are </a:t>
            </a:r>
            <a:r>
              <a:rPr lang="en-US" altLang="zh-CN" sz="2800" b="1" dirty="0">
                <a:latin typeface="+mn-lt"/>
                <a:cs typeface="+mn-ea"/>
                <a:sym typeface="+mn-lt"/>
              </a:rPr>
              <a:t>usually not independent </a:t>
            </a:r>
            <a:r>
              <a:rPr lang="en-US" altLang="zh-CN" sz="2800" b="1" dirty="0" smtClean="0">
                <a:latin typeface="+mn-lt"/>
                <a:cs typeface="+mn-ea"/>
                <a:sym typeface="+mn-lt"/>
              </a:rPr>
              <a:t>but related. The main challenge is how </a:t>
            </a:r>
            <a:r>
              <a:rPr lang="en-US" altLang="zh-CN" sz="2800" b="1" dirty="0">
                <a:latin typeface="+mn-lt"/>
                <a:cs typeface="+mn-ea"/>
                <a:sym typeface="+mn-lt"/>
              </a:rPr>
              <a:t>to construct and leverage </a:t>
            </a:r>
            <a:r>
              <a:rPr lang="en-US" altLang="zh-CN" sz="2800" b="1" dirty="0" smtClean="0">
                <a:latin typeface="+mn-lt"/>
                <a:cs typeface="+mn-ea"/>
                <a:sym typeface="+mn-lt"/>
              </a:rPr>
              <a:t>the relatedness structure </a:t>
            </a:r>
            <a:r>
              <a:rPr lang="en-US" altLang="zh-CN" sz="2800" b="1" dirty="0">
                <a:latin typeface="+mn-lt"/>
                <a:cs typeface="+mn-ea"/>
                <a:sym typeface="+mn-lt"/>
              </a:rPr>
              <a:t>to </a:t>
            </a:r>
            <a:r>
              <a:rPr lang="en-US" altLang="zh-CN" sz="2800" b="1" dirty="0" smtClean="0">
                <a:latin typeface="+mn-lt"/>
                <a:cs typeface="+mn-ea"/>
                <a:sym typeface="+mn-lt"/>
              </a:rPr>
              <a:t>boost the performance.</a:t>
            </a:r>
          </a:p>
          <a:p>
            <a:pPr marL="498475" lvl="1" indent="-457200" algn="just">
              <a:spcBef>
                <a:spcPts val="900"/>
              </a:spcBef>
              <a:spcAft>
                <a:spcPts val="900"/>
              </a:spcAft>
              <a:buFont typeface="Wingdings" panose="05000000000000000000" pitchFamily="2" charset="2"/>
              <a:buChar char="Ø"/>
            </a:pPr>
            <a:r>
              <a:rPr lang="en-US" altLang="zh-CN" sz="2800" b="1" dirty="0">
                <a:latin typeface="+mn-lt"/>
                <a:cs typeface="+mn-ea"/>
                <a:sym typeface="+mn-lt"/>
              </a:rPr>
              <a:t>No gold standard instruction is available to guide </a:t>
            </a:r>
            <a:r>
              <a:rPr lang="en-US" altLang="zh-CN" sz="2800" b="1" i="1" dirty="0">
                <a:latin typeface="+mn-lt"/>
                <a:cs typeface="+mn-ea"/>
                <a:sym typeface="+mn-lt"/>
              </a:rPr>
              <a:t>Who Can See What</a:t>
            </a:r>
            <a:r>
              <a:rPr lang="en-US" altLang="zh-CN" sz="2800" b="1" dirty="0" smtClean="0">
                <a:latin typeface="+mn-lt"/>
                <a:cs typeface="+mn-ea"/>
                <a:sym typeface="+mn-lt"/>
              </a:rPr>
              <a:t>.</a:t>
            </a:r>
          </a:p>
          <a:p>
            <a:pPr marL="498475" lvl="1" indent="-457200" algn="just">
              <a:spcBef>
                <a:spcPts val="900"/>
              </a:spcBef>
              <a:spcAft>
                <a:spcPts val="900"/>
              </a:spcAft>
              <a:buFont typeface="Wingdings" panose="05000000000000000000" pitchFamily="2" charset="2"/>
              <a:buChar char="Ø"/>
            </a:pPr>
            <a:r>
              <a:rPr lang="en-US" altLang="zh-CN" sz="2800" b="1" dirty="0">
                <a:latin typeface="+mn-lt"/>
                <a:cs typeface="+mn-ea"/>
                <a:sym typeface="+mn-lt"/>
              </a:rPr>
              <a:t>The lack of benchmark dataset and the way to extract a set of privacy-oriented features.</a:t>
            </a:r>
          </a:p>
          <a:p>
            <a:pPr marL="498475" lvl="1" indent="-457200" algn="just">
              <a:spcBef>
                <a:spcPts val="900"/>
              </a:spcBef>
              <a:spcAft>
                <a:spcPts val="900"/>
              </a:spcAft>
              <a:buFont typeface="Wingdings" panose="05000000000000000000" pitchFamily="2" charset="2"/>
              <a:buChar char="Ø"/>
            </a:pPr>
            <a:endParaRPr lang="en-US" altLang="zh-CN" sz="2800" b="1" dirty="0">
              <a:latin typeface="+mn-lt"/>
              <a:cs typeface="+mn-ea"/>
              <a:sym typeface="+mn-lt"/>
            </a:endParaRPr>
          </a:p>
          <a:p>
            <a:pPr marL="498475" lvl="1" indent="-457200" algn="just">
              <a:spcBef>
                <a:spcPts val="900"/>
              </a:spcBef>
              <a:spcAft>
                <a:spcPts val="900"/>
              </a:spcAft>
              <a:buFont typeface="Wingdings" panose="05000000000000000000" pitchFamily="2" charset="2"/>
              <a:buChar char="Ø"/>
            </a:pPr>
            <a:endParaRPr lang="en-US" altLang="zh-CN" sz="2800" b="1" dirty="0">
              <a:latin typeface="+mn-lt"/>
              <a:cs typeface="+mn-ea"/>
              <a:sym typeface="+mn-lt"/>
            </a:endParaRPr>
          </a:p>
        </p:txBody>
      </p:sp>
      <p:sp>
        <p:nvSpPr>
          <p:cNvPr id="10" name="矩形 9"/>
          <p:cNvSpPr/>
          <p:nvPr/>
        </p:nvSpPr>
        <p:spPr>
          <a:xfrm>
            <a:off x="474621" y="303958"/>
            <a:ext cx="9637690" cy="707886"/>
          </a:xfrm>
          <a:prstGeom prst="rect">
            <a:avLst/>
          </a:prstGeom>
        </p:spPr>
        <p:txBody>
          <a:bodyPr wrap="square">
            <a:spAutoFit/>
          </a:bodyPr>
          <a:lstStyle/>
          <a:p>
            <a:pPr marL="42565" lvl="1" algn="just">
              <a:spcBef>
                <a:spcPts val="900"/>
              </a:spcBef>
              <a:spcAft>
                <a:spcPts val="900"/>
              </a:spcAft>
              <a:defRPr/>
            </a:pPr>
            <a:r>
              <a:rPr lang="en-US" altLang="zh-CN" sz="4000" b="1" dirty="0">
                <a:cs typeface="+mn-ea"/>
                <a:sym typeface="+mn-lt"/>
              </a:rPr>
              <a:t>Challenges</a:t>
            </a:r>
          </a:p>
        </p:txBody>
      </p:sp>
      <p:sp>
        <p:nvSpPr>
          <p:cNvPr id="3" name="日期占位符 2"/>
          <p:cNvSpPr>
            <a:spLocks noGrp="1"/>
          </p:cNvSpPr>
          <p:nvPr>
            <p:ph type="dt" sz="half" idx="10"/>
          </p:nvPr>
        </p:nvSpPr>
        <p:spPr/>
        <p:txBody>
          <a:bodyPr/>
          <a:lstStyle/>
          <a:p>
            <a:fld id="{92B0F55E-6C0D-40CB-A6C4-2E46BDEB23CD}" type="datetime1">
              <a:rPr lang="en-US" altLang="zh-CN" smtClean="0"/>
              <a:t>7/16/2018</a:t>
            </a:fld>
            <a:endParaRPr lang="zh-CN" altLang="en-US"/>
          </a:p>
        </p:txBody>
      </p:sp>
      <p:sp>
        <p:nvSpPr>
          <p:cNvPr id="5" name="灯片编号占位符 4"/>
          <p:cNvSpPr>
            <a:spLocks noGrp="1"/>
          </p:cNvSpPr>
          <p:nvPr>
            <p:ph type="sldNum" sz="quarter" idx="12"/>
          </p:nvPr>
        </p:nvSpPr>
        <p:spPr/>
        <p:txBody>
          <a:bodyPr/>
          <a:lstStyle/>
          <a:p>
            <a:fld id="{F78B388F-715E-436B-8376-FDB8088E3FC8}" type="slidenum">
              <a:rPr lang="zh-CN" altLang="en-US" smtClean="0"/>
              <a:t>9</a:t>
            </a:fld>
            <a:endParaRPr lang="zh-CN" altLang="en-US"/>
          </a:p>
        </p:txBody>
      </p:sp>
    </p:spTree>
    <p:extLst>
      <p:ext uri="{BB962C8B-B14F-4D97-AF65-F5344CB8AC3E}">
        <p14:creationId xmlns:p14="http://schemas.microsoft.com/office/powerpoint/2010/main" val="35518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c35x13a">
      <a:majorFont>
        <a:latin typeface="Calibri" panose="020F0302020204030204"/>
        <a:ea typeface="Microsoft YaHei"/>
        <a:cs typeface=""/>
      </a:majorFont>
      <a:minorFont>
        <a:latin typeface="Calibri"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8F9DB"/>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4017</TotalTime>
  <Words>3989</Words>
  <Application>Microsoft Office PowerPoint</Application>
  <PresentationFormat>宽屏</PresentationFormat>
  <Paragraphs>428</Paragraphs>
  <Slides>37</Slides>
  <Notes>37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CMR9</vt:lpstr>
      <vt:lpstr>Microsoft YaHei</vt:lpstr>
      <vt:lpstr>Microsoft YaHei UI</vt:lpstr>
      <vt:lpstr>宋体</vt:lpstr>
      <vt:lpstr>Arial</vt:lpstr>
      <vt:lpstr>Calibri</vt:lpstr>
      <vt:lpstr>Cambria Math</vt:lpstr>
      <vt:lpstr>Times New Roman</vt:lpstr>
      <vt:lpstr>Wingdings</vt:lpstr>
      <vt:lpstr>Office 主题</vt:lpstr>
      <vt:lpstr>A Personal Privacy Preserving Framework:  I Let You Know Who Can See What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xuemeng song</dc:creator>
  <cp:lastModifiedBy>Xiangnan He</cp:lastModifiedBy>
  <cp:revision>446</cp:revision>
  <cp:lastPrinted>2017-12-12T05:59:51Z</cp:lastPrinted>
  <dcterms:created xsi:type="dcterms:W3CDTF">2017-12-07T06:51:02Z</dcterms:created>
  <dcterms:modified xsi:type="dcterms:W3CDTF">2018-07-16T05:14:38Z</dcterms:modified>
</cp:coreProperties>
</file>